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s/comment1.xml" ContentType="application/vnd.openxmlformats-officedocument.presentationml.comment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 id="2147483660" r:id="rId5"/>
  </p:sldMasterIdLst>
  <p:notesMasterIdLst>
    <p:notesMasterId r:id="rId36"/>
  </p:notesMasterIdLst>
  <p:sldIdLst>
    <p:sldId id="333" r:id="rId6"/>
    <p:sldId id="372" r:id="rId7"/>
    <p:sldId id="370" r:id="rId8"/>
    <p:sldId id="371" r:id="rId9"/>
    <p:sldId id="403" r:id="rId10"/>
    <p:sldId id="374" r:id="rId11"/>
    <p:sldId id="402" r:id="rId12"/>
    <p:sldId id="375" r:id="rId13"/>
    <p:sldId id="377" r:id="rId14"/>
    <p:sldId id="378" r:id="rId15"/>
    <p:sldId id="379" r:id="rId16"/>
    <p:sldId id="401" r:id="rId17"/>
    <p:sldId id="383" r:id="rId18"/>
    <p:sldId id="404" r:id="rId19"/>
    <p:sldId id="393" r:id="rId20"/>
    <p:sldId id="389" r:id="rId21"/>
    <p:sldId id="405" r:id="rId22"/>
    <p:sldId id="388" r:id="rId23"/>
    <p:sldId id="386" r:id="rId24"/>
    <p:sldId id="390" r:id="rId25"/>
    <p:sldId id="391" r:id="rId26"/>
    <p:sldId id="406" r:id="rId27"/>
    <p:sldId id="395" r:id="rId28"/>
    <p:sldId id="408" r:id="rId29"/>
    <p:sldId id="381" r:id="rId30"/>
    <p:sldId id="396" r:id="rId31"/>
    <p:sldId id="399" r:id="rId32"/>
    <p:sldId id="407" r:id="rId33"/>
    <p:sldId id="397" r:id="rId34"/>
    <p:sldId id="400" r:id="rId35"/>
  </p:sldIdLst>
  <p:sldSz cx="12192000" cy="6858000"/>
  <p:notesSz cx="7010400" cy="92233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turner" initials="l" lastIdx="1" clrIdx="0"/>
  <p:cmAuthor id="1" name="Michelle Tafel" initials="MT" lastIdx="2" clrIdx="1"/>
  <p:cmAuthor id="2" name="Blair" initials="" lastIdx="1" clrIdx="2"/>
  <p:cmAuthor id="3" name="Caitlin Annand-Baechtel" initials="CA" lastIdx="1" clrIdx="3">
    <p:extLst>
      <p:ext uri="{19B8F6BF-5375-455C-9EA6-DF929625EA0E}">
        <p15:presenceInfo xmlns:p15="http://schemas.microsoft.com/office/powerpoint/2012/main" userId="S::cannand-baechtel@peerforward.org::d59fc68c-b942-4237-9760-c2781c6df4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4616"/>
    <a:srgbClr val="F62D13"/>
    <a:srgbClr val="E6E7E8"/>
    <a:srgbClr val="E6E6E6"/>
    <a:srgbClr val="000000"/>
    <a:srgbClr val="00017A"/>
    <a:srgbClr val="CC620A"/>
    <a:srgbClr val="FFFFFF"/>
    <a:srgbClr val="007D93"/>
    <a:srgbClr val="FABF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76D9C41-066B-8134-D552-EBE14CB8D299}" v="25" dt="2020-04-23T17:45:17.052"/>
    <p1510:client id="{4DA31DBE-9850-D4E4-3427-D06E97BBC735}" v="83" dt="2019-05-09T13:58:08.735"/>
    <p1510:client id="{7F02D95F-9A05-8977-3988-CFBEBFBA5294}" v="42" dt="2019-09-06T15:32:23.25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6/11/relationships/changesInfo" Target="changesInfos/changesInfo1.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microsoft.com/office/2015/10/relationships/revisionInfo" Target="revisionInfo.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aitlin Annand-Baechtel" userId="S::cannand-baechtel@peerforward.org::d59fc68c-b942-4237-9760-c2781c6df456" providerId="AD" clId="Web-{714479CF-4A38-E11E-A173-7D40202F4D90}"/>
    <pc:docChg chg="modSld">
      <pc:chgData name="Caitlin Annand-Baechtel" userId="S::cannand-baechtel@peerforward.org::d59fc68c-b942-4237-9760-c2781c6df456" providerId="AD" clId="Web-{714479CF-4A38-E11E-A173-7D40202F4D90}" dt="2019-05-06T21:16:08.073" v="42"/>
      <pc:docMkLst>
        <pc:docMk/>
      </pc:docMkLst>
      <pc:sldChg chg="modSp">
        <pc:chgData name="Caitlin Annand-Baechtel" userId="S::cannand-baechtel@peerforward.org::d59fc68c-b942-4237-9760-c2781c6df456" providerId="AD" clId="Web-{714479CF-4A38-E11E-A173-7D40202F4D90}" dt="2019-05-06T21:13:04.610" v="40" actId="20577"/>
        <pc:sldMkLst>
          <pc:docMk/>
          <pc:sldMk cId="75382044" sldId="383"/>
        </pc:sldMkLst>
        <pc:spChg chg="mod">
          <ac:chgData name="Caitlin Annand-Baechtel" userId="S::cannand-baechtel@peerforward.org::d59fc68c-b942-4237-9760-c2781c6df456" providerId="AD" clId="Web-{714479CF-4A38-E11E-A173-7D40202F4D90}" dt="2019-05-06T21:13:04.610" v="40" actId="20577"/>
          <ac:spMkLst>
            <pc:docMk/>
            <pc:sldMk cId="75382044" sldId="383"/>
            <ac:spMk id="10" creationId="{D9DCCBD0-6B32-4391-B843-EAEC93D18E6C}"/>
          </ac:spMkLst>
        </pc:spChg>
      </pc:sldChg>
      <pc:sldChg chg="addCm modCm">
        <pc:chgData name="Caitlin Annand-Baechtel" userId="S::cannand-baechtel@peerforward.org::d59fc68c-b942-4237-9760-c2781c6df456" providerId="AD" clId="Web-{714479CF-4A38-E11E-A173-7D40202F4D90}" dt="2019-05-06T21:16:08.073" v="42"/>
        <pc:sldMkLst>
          <pc:docMk/>
          <pc:sldMk cId="1908509763" sldId="395"/>
        </pc:sldMkLst>
      </pc:sldChg>
    </pc:docChg>
  </pc:docChgLst>
  <pc:docChgLst>
    <pc:chgData name="Caitlin Annand-Baechtel" userId="S::cannand-baechtel@peerforward.org::d59fc68c-b942-4237-9760-c2781c6df456" providerId="AD" clId="Web-{4DA31DBE-9850-D4E4-3427-D06E97BBC735}"/>
    <pc:docChg chg="modSld sldOrd">
      <pc:chgData name="Caitlin Annand-Baechtel" userId="S::cannand-baechtel@peerforward.org::d59fc68c-b942-4237-9760-c2781c6df456" providerId="AD" clId="Web-{4DA31DBE-9850-D4E4-3427-D06E97BBC735}" dt="2019-05-09T13:58:10.235" v="150" actId="20577"/>
      <pc:docMkLst>
        <pc:docMk/>
      </pc:docMkLst>
      <pc:sldChg chg="modSp">
        <pc:chgData name="Caitlin Annand-Baechtel" userId="S::cannand-baechtel@peerforward.org::d59fc68c-b942-4237-9760-c2781c6df456" providerId="AD" clId="Web-{4DA31DBE-9850-D4E4-3427-D06E97BBC735}" dt="2019-05-09T13:55:10.151" v="25" actId="20577"/>
        <pc:sldMkLst>
          <pc:docMk/>
          <pc:sldMk cId="4217877482" sldId="371"/>
        </pc:sldMkLst>
        <pc:spChg chg="mod">
          <ac:chgData name="Caitlin Annand-Baechtel" userId="S::cannand-baechtel@peerforward.org::d59fc68c-b942-4237-9760-c2781c6df456" providerId="AD" clId="Web-{4DA31DBE-9850-D4E4-3427-D06E97BBC735}" dt="2019-05-09T13:55:03.651" v="5" actId="20577"/>
          <ac:spMkLst>
            <pc:docMk/>
            <pc:sldMk cId="4217877482" sldId="371"/>
            <ac:spMk id="17" creationId="{9C16AEB7-4D0C-4B19-90D5-A555C18F15C1}"/>
          </ac:spMkLst>
        </pc:spChg>
        <pc:spChg chg="mod">
          <ac:chgData name="Caitlin Annand-Baechtel" userId="S::cannand-baechtel@peerforward.org::d59fc68c-b942-4237-9760-c2781c6df456" providerId="AD" clId="Web-{4DA31DBE-9850-D4E4-3427-D06E97BBC735}" dt="2019-05-09T13:55:10.151" v="25" actId="20577"/>
          <ac:spMkLst>
            <pc:docMk/>
            <pc:sldMk cId="4217877482" sldId="371"/>
            <ac:spMk id="18" creationId="{94532D0F-547C-41A3-8AC1-9D3878D257C5}"/>
          </ac:spMkLst>
        </pc:spChg>
      </pc:sldChg>
      <pc:sldChg chg="ord">
        <pc:chgData name="Caitlin Annand-Baechtel" userId="S::cannand-baechtel@peerforward.org::d59fc68c-b942-4237-9760-c2781c6df456" providerId="AD" clId="Web-{4DA31DBE-9850-D4E4-3427-D06E97BBC735}" dt="2019-05-09T13:55:26.886" v="27"/>
        <pc:sldMkLst>
          <pc:docMk/>
          <pc:sldMk cId="2782898158" sldId="374"/>
        </pc:sldMkLst>
      </pc:sldChg>
      <pc:sldChg chg="modSp">
        <pc:chgData name="Caitlin Annand-Baechtel" userId="S::cannand-baechtel@peerforward.org::d59fc68c-b942-4237-9760-c2781c6df456" providerId="AD" clId="Web-{4DA31DBE-9850-D4E4-3427-D06E97BBC735}" dt="2019-05-09T13:58:08.735" v="148" actId="20577"/>
        <pc:sldMkLst>
          <pc:docMk/>
          <pc:sldMk cId="2662543115" sldId="379"/>
        </pc:sldMkLst>
        <pc:spChg chg="mod">
          <ac:chgData name="Caitlin Annand-Baechtel" userId="S::cannand-baechtel@peerforward.org::d59fc68c-b942-4237-9760-c2781c6df456" providerId="AD" clId="Web-{4DA31DBE-9850-D4E4-3427-D06E97BBC735}" dt="2019-05-09T13:58:08.735" v="148" actId="20577"/>
          <ac:spMkLst>
            <pc:docMk/>
            <pc:sldMk cId="2662543115" sldId="379"/>
            <ac:spMk id="8" creationId="{A4236371-7A29-43AF-BFEB-4D8F05658AA2}"/>
          </ac:spMkLst>
        </pc:spChg>
      </pc:sldChg>
      <pc:sldChg chg="ord">
        <pc:chgData name="Caitlin Annand-Baechtel" userId="S::cannand-baechtel@peerforward.org::d59fc68c-b942-4237-9760-c2781c6df456" providerId="AD" clId="Web-{4DA31DBE-9850-D4E4-3427-D06E97BBC735}" dt="2019-05-09T13:55:31.214" v="28"/>
        <pc:sldMkLst>
          <pc:docMk/>
          <pc:sldMk cId="337441464" sldId="403"/>
        </pc:sldMkLst>
      </pc:sldChg>
    </pc:docChg>
  </pc:docChgLst>
  <pc:docChgLst>
    <pc:chgData name="Caitlin Annand-Baechtel" userId="S::cannand-baechtel@peerforward.org::d59fc68c-b942-4237-9760-c2781c6df456" providerId="AD" clId="Web-{4E7156D6-6F29-C6EC-FB56-CD5EFFF492AD}"/>
    <pc:docChg chg="modSld">
      <pc:chgData name="Caitlin Annand-Baechtel" userId="S::cannand-baechtel@peerforward.org::d59fc68c-b942-4237-9760-c2781c6df456" providerId="AD" clId="Web-{4E7156D6-6F29-C6EC-FB56-CD5EFFF492AD}" dt="2019-05-13T21:25:49.883" v="23" actId="20577"/>
      <pc:docMkLst>
        <pc:docMk/>
      </pc:docMkLst>
      <pc:sldChg chg="modSp modCm">
        <pc:chgData name="Caitlin Annand-Baechtel" userId="S::cannand-baechtel@peerforward.org::d59fc68c-b942-4237-9760-c2781c6df456" providerId="AD" clId="Web-{4E7156D6-6F29-C6EC-FB56-CD5EFFF492AD}" dt="2019-05-13T21:25:49.883" v="23" actId="20577"/>
        <pc:sldMkLst>
          <pc:docMk/>
          <pc:sldMk cId="1908509763" sldId="395"/>
        </pc:sldMkLst>
        <pc:spChg chg="mod">
          <ac:chgData name="Caitlin Annand-Baechtel" userId="S::cannand-baechtel@peerforward.org::d59fc68c-b942-4237-9760-c2781c6df456" providerId="AD" clId="Web-{4E7156D6-6F29-C6EC-FB56-CD5EFFF492AD}" dt="2019-05-13T21:25:49.883" v="23" actId="20577"/>
          <ac:spMkLst>
            <pc:docMk/>
            <pc:sldMk cId="1908509763" sldId="395"/>
            <ac:spMk id="12" creationId="{0D66E08F-4AFC-401C-B07B-7C7BCF2198EE}"/>
          </ac:spMkLst>
        </pc:spChg>
      </pc:sldChg>
    </pc:docChg>
  </pc:docChgLst>
  <pc:docChgLst>
    <pc:chgData name="Tim Spicer" userId="S::tspicer@peerforward.org::083db031-fe0e-4422-8db4-bf83c69c3f08" providerId="AD" clId="Web-{7F02D95F-9A05-8977-3988-CFBEBFBA5294}"/>
    <pc:docChg chg="modSld">
      <pc:chgData name="Tim Spicer" userId="S::tspicer@peerforward.org::083db031-fe0e-4422-8db4-bf83c69c3f08" providerId="AD" clId="Web-{7F02D95F-9A05-8977-3988-CFBEBFBA5294}" dt="2019-09-06T15:32:20.846" v="38" actId="20577"/>
      <pc:docMkLst>
        <pc:docMk/>
      </pc:docMkLst>
      <pc:sldChg chg="addSp delSp modSp">
        <pc:chgData name="Tim Spicer" userId="S::tspicer@peerforward.org::083db031-fe0e-4422-8db4-bf83c69c3f08" providerId="AD" clId="Web-{7F02D95F-9A05-8977-3988-CFBEBFBA5294}" dt="2019-09-06T15:32:20.846" v="37" actId="20577"/>
        <pc:sldMkLst>
          <pc:docMk/>
          <pc:sldMk cId="1735617528" sldId="333"/>
        </pc:sldMkLst>
        <pc:spChg chg="mod">
          <ac:chgData name="Tim Spicer" userId="S::tspicer@peerforward.org::083db031-fe0e-4422-8db4-bf83c69c3f08" providerId="AD" clId="Web-{7F02D95F-9A05-8977-3988-CFBEBFBA5294}" dt="2019-09-06T15:32:20.846" v="37" actId="20577"/>
          <ac:spMkLst>
            <pc:docMk/>
            <pc:sldMk cId="1735617528" sldId="333"/>
            <ac:spMk id="15" creationId="{7F23F074-768E-8544-9377-2B5504500E2B}"/>
          </ac:spMkLst>
        </pc:spChg>
        <pc:picChg chg="add del mod">
          <ac:chgData name="Tim Spicer" userId="S::tspicer@peerforward.org::083db031-fe0e-4422-8db4-bf83c69c3f08" providerId="AD" clId="Web-{7F02D95F-9A05-8977-3988-CFBEBFBA5294}" dt="2019-09-06T15:31:47.830" v="10"/>
          <ac:picMkLst>
            <pc:docMk/>
            <pc:sldMk cId="1735617528" sldId="333"/>
            <ac:picMk id="2" creationId="{D2DED0CB-B075-4383-AFCE-286CF3C8783C}"/>
          </ac:picMkLst>
        </pc:picChg>
      </pc:sldChg>
    </pc:docChg>
  </pc:docChgLst>
  <pc:docChgLst>
    <pc:chgData name="Caitlin Annand-Baechtel" userId="S::cannand-baechtel@peerforward.org::d59fc68c-b942-4237-9760-c2781c6df456" providerId="AD" clId="Web-{476D9C41-066B-8134-D552-EBE14CB8D299}"/>
    <pc:docChg chg="modSld">
      <pc:chgData name="Caitlin Annand-Baechtel" userId="S::cannand-baechtel@peerforward.org::d59fc68c-b942-4237-9760-c2781c6df456" providerId="AD" clId="Web-{476D9C41-066B-8134-D552-EBE14CB8D299}" dt="2020-04-23T17:45:17.052" v="23" actId="1076"/>
      <pc:docMkLst>
        <pc:docMk/>
      </pc:docMkLst>
      <pc:sldChg chg="modSp">
        <pc:chgData name="Caitlin Annand-Baechtel" userId="S::cannand-baechtel@peerforward.org::d59fc68c-b942-4237-9760-c2781c6df456" providerId="AD" clId="Web-{476D9C41-066B-8134-D552-EBE14CB8D299}" dt="2020-04-23T17:45:17.052" v="23" actId="1076"/>
        <pc:sldMkLst>
          <pc:docMk/>
          <pc:sldMk cId="1735617528" sldId="333"/>
        </pc:sldMkLst>
        <pc:spChg chg="mod">
          <ac:chgData name="Caitlin Annand-Baechtel" userId="S::cannand-baechtel@peerforward.org::d59fc68c-b942-4237-9760-c2781c6df456" providerId="AD" clId="Web-{476D9C41-066B-8134-D552-EBE14CB8D299}" dt="2020-04-23T17:45:17.052" v="23" actId="1076"/>
          <ac:spMkLst>
            <pc:docMk/>
            <pc:sldMk cId="1735617528" sldId="333"/>
            <ac:spMk id="15" creationId="{7F23F074-768E-8544-9377-2B5504500E2B}"/>
          </ac:spMkLst>
        </pc:spChg>
        <pc:picChg chg="mod">
          <ac:chgData name="Caitlin Annand-Baechtel" userId="S::cannand-baechtel@peerforward.org::d59fc68c-b942-4237-9760-c2781c6df456" providerId="AD" clId="Web-{476D9C41-066B-8134-D552-EBE14CB8D299}" dt="2020-04-23T17:45:12.130" v="22" actId="1076"/>
          <ac:picMkLst>
            <pc:docMk/>
            <pc:sldMk cId="1735617528" sldId="333"/>
            <ac:picMk id="11" creationId="{C294ACCE-EFE2-8940-A7CD-00E1DBB7BAA7}"/>
          </ac:picMkLst>
        </pc:picChg>
      </pc:sldChg>
    </pc:docChg>
  </pc:docChgLst>
  <pc:docChgLst>
    <pc:chgData name="Caitlin Annand-Baechtel" userId="S::cannand-baechtel@peerforward.org::d59fc68c-b942-4237-9760-c2781c6df456" providerId="AD" clId="Web-{94BF718C-EB0A-E908-342D-BC4AF929E123}"/>
    <pc:docChg chg="modSld">
      <pc:chgData name="Caitlin Annand-Baechtel" userId="S::cannand-baechtel@peerforward.org::d59fc68c-b942-4237-9760-c2781c6df456" providerId="AD" clId="Web-{94BF718C-EB0A-E908-342D-BC4AF929E123}" dt="2019-05-09T14:45:39.305" v="66" actId="20577"/>
      <pc:docMkLst>
        <pc:docMk/>
      </pc:docMkLst>
      <pc:sldChg chg="modSp">
        <pc:chgData name="Caitlin Annand-Baechtel" userId="S::cannand-baechtel@peerforward.org::d59fc68c-b942-4237-9760-c2781c6df456" providerId="AD" clId="Web-{94BF718C-EB0A-E908-342D-BC4AF929E123}" dt="2019-05-09T14:42:35.815" v="56" actId="20577"/>
        <pc:sldMkLst>
          <pc:docMk/>
          <pc:sldMk cId="75382044" sldId="383"/>
        </pc:sldMkLst>
        <pc:spChg chg="mod">
          <ac:chgData name="Caitlin Annand-Baechtel" userId="S::cannand-baechtel@peerforward.org::d59fc68c-b942-4237-9760-c2781c6df456" providerId="AD" clId="Web-{94BF718C-EB0A-E908-342D-BC4AF929E123}" dt="2019-05-09T14:42:35.815" v="56" actId="20577"/>
          <ac:spMkLst>
            <pc:docMk/>
            <pc:sldMk cId="75382044" sldId="383"/>
            <ac:spMk id="10" creationId="{D9DCCBD0-6B32-4391-B843-EAEC93D18E6C}"/>
          </ac:spMkLst>
        </pc:spChg>
      </pc:sldChg>
      <pc:sldChg chg="modSp">
        <pc:chgData name="Caitlin Annand-Baechtel" userId="S::cannand-baechtel@peerforward.org::d59fc68c-b942-4237-9760-c2781c6df456" providerId="AD" clId="Web-{94BF718C-EB0A-E908-342D-BC4AF929E123}" dt="2019-05-09T14:45:39.290" v="65" actId="20577"/>
        <pc:sldMkLst>
          <pc:docMk/>
          <pc:sldMk cId="982713018" sldId="393"/>
        </pc:sldMkLst>
        <pc:spChg chg="mod">
          <ac:chgData name="Caitlin Annand-Baechtel" userId="S::cannand-baechtel@peerforward.org::d59fc68c-b942-4237-9760-c2781c6df456" providerId="AD" clId="Web-{94BF718C-EB0A-E908-342D-BC4AF929E123}" dt="2019-05-09T14:45:39.290" v="65" actId="20577"/>
          <ac:spMkLst>
            <pc:docMk/>
            <pc:sldMk cId="982713018" sldId="393"/>
            <ac:spMk id="11" creationId="{17602D5F-5ED9-4E7C-A5BB-26C6B292B3DD}"/>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3" dt="2019-05-06T14:16:02.869" idx="1">
    <p:pos x="4676" y="2336"/>
    <p:text>Alignment Guide should be hyperlinked here.
</p:text>
    <p:extLst>
      <p:ext uri="{C676402C-5697-4E1C-873F-D02D1690AC5C}">
        <p15:threadingInfo xmlns:p15="http://schemas.microsoft.com/office/powerpoint/2012/main" timeZoneBias="4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277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2770"/>
          </a:xfrm>
          <a:prstGeom prst="rect">
            <a:avLst/>
          </a:prstGeom>
        </p:spPr>
        <p:txBody>
          <a:bodyPr vert="horz" lIns="91440" tIns="45720" rIns="91440" bIns="45720" rtlCol="0"/>
          <a:lstStyle>
            <a:lvl1pPr algn="r">
              <a:defRPr sz="1200"/>
            </a:lvl1pPr>
          </a:lstStyle>
          <a:p>
            <a:fld id="{57BA1E7B-695B-4AA0-9D20-3243FE55F5E5}" type="datetimeFigureOut">
              <a:rPr lang="en-US" smtClean="0"/>
              <a:pPr/>
              <a:t>4/23/2020</a:t>
            </a:fld>
            <a:endParaRPr lang="en-US"/>
          </a:p>
        </p:txBody>
      </p:sp>
      <p:sp>
        <p:nvSpPr>
          <p:cNvPr id="4" name="Slide Image Placeholder 3"/>
          <p:cNvSpPr>
            <a:spLocks noGrp="1" noRot="1" noChangeAspect="1"/>
          </p:cNvSpPr>
          <p:nvPr>
            <p:ph type="sldImg" idx="2"/>
          </p:nvPr>
        </p:nvSpPr>
        <p:spPr>
          <a:xfrm>
            <a:off x="738188" y="1152525"/>
            <a:ext cx="5534025" cy="3113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38749"/>
            <a:ext cx="5608320" cy="363170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60606"/>
            <a:ext cx="3037840" cy="462769"/>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760606"/>
            <a:ext cx="3037840" cy="462769"/>
          </a:xfrm>
          <a:prstGeom prst="rect">
            <a:avLst/>
          </a:prstGeom>
        </p:spPr>
        <p:txBody>
          <a:bodyPr vert="horz" lIns="91440" tIns="45720" rIns="91440" bIns="45720" rtlCol="0" anchor="b"/>
          <a:lstStyle>
            <a:lvl1pPr algn="r">
              <a:defRPr sz="1200"/>
            </a:lvl1pPr>
          </a:lstStyle>
          <a:p>
            <a:fld id="{1555D698-7829-4990-91BC-763156F07F39}" type="slidenum">
              <a:rPr lang="en-US" smtClean="0"/>
              <a:pPr/>
              <a:t>‹#›</a:t>
            </a:fld>
            <a:endParaRPr lang="en-US"/>
          </a:p>
        </p:txBody>
      </p:sp>
    </p:spTree>
    <p:extLst>
      <p:ext uri="{BB962C8B-B14F-4D97-AF65-F5344CB8AC3E}">
        <p14:creationId xmlns:p14="http://schemas.microsoft.com/office/powerpoint/2010/main" val="344972026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a:t>
            </a:fld>
            <a:endParaRPr lang="en-US"/>
          </a:p>
        </p:txBody>
      </p:sp>
    </p:spTree>
    <p:extLst>
      <p:ext uri="{BB962C8B-B14F-4D97-AF65-F5344CB8AC3E}">
        <p14:creationId xmlns:p14="http://schemas.microsoft.com/office/powerpoint/2010/main" val="20902589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10</a:t>
            </a:fld>
            <a:endParaRPr lang="en-US"/>
          </a:p>
        </p:txBody>
      </p:sp>
    </p:spTree>
    <p:extLst>
      <p:ext uri="{BB962C8B-B14F-4D97-AF65-F5344CB8AC3E}">
        <p14:creationId xmlns:p14="http://schemas.microsoft.com/office/powerpoint/2010/main" val="18655278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11</a:t>
            </a:fld>
            <a:endParaRPr lang="en-US"/>
          </a:p>
        </p:txBody>
      </p:sp>
    </p:spTree>
    <p:extLst>
      <p:ext uri="{BB962C8B-B14F-4D97-AF65-F5344CB8AC3E}">
        <p14:creationId xmlns:p14="http://schemas.microsoft.com/office/powerpoint/2010/main" val="13262214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12</a:t>
            </a:fld>
            <a:endParaRPr lang="en-US"/>
          </a:p>
        </p:txBody>
      </p:sp>
    </p:spTree>
    <p:extLst>
      <p:ext uri="{BB962C8B-B14F-4D97-AF65-F5344CB8AC3E}">
        <p14:creationId xmlns:p14="http://schemas.microsoft.com/office/powerpoint/2010/main" val="38273386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13</a:t>
            </a:fld>
            <a:endParaRPr lang="en-US"/>
          </a:p>
        </p:txBody>
      </p:sp>
    </p:spTree>
    <p:extLst>
      <p:ext uri="{BB962C8B-B14F-4D97-AF65-F5344CB8AC3E}">
        <p14:creationId xmlns:p14="http://schemas.microsoft.com/office/powerpoint/2010/main" val="273039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14</a:t>
            </a:fld>
            <a:endParaRPr lang="en-US"/>
          </a:p>
        </p:txBody>
      </p:sp>
    </p:spTree>
    <p:extLst>
      <p:ext uri="{BB962C8B-B14F-4D97-AF65-F5344CB8AC3E}">
        <p14:creationId xmlns:p14="http://schemas.microsoft.com/office/powerpoint/2010/main" val="24465512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15</a:t>
            </a:fld>
            <a:endParaRPr lang="en-US"/>
          </a:p>
        </p:txBody>
      </p:sp>
    </p:spTree>
    <p:extLst>
      <p:ext uri="{BB962C8B-B14F-4D97-AF65-F5344CB8AC3E}">
        <p14:creationId xmlns:p14="http://schemas.microsoft.com/office/powerpoint/2010/main" val="2326395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16</a:t>
            </a:fld>
            <a:endParaRPr lang="en-US"/>
          </a:p>
        </p:txBody>
      </p:sp>
    </p:spTree>
    <p:extLst>
      <p:ext uri="{BB962C8B-B14F-4D97-AF65-F5344CB8AC3E}">
        <p14:creationId xmlns:p14="http://schemas.microsoft.com/office/powerpoint/2010/main" val="2642858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17</a:t>
            </a:fld>
            <a:endParaRPr lang="en-US"/>
          </a:p>
        </p:txBody>
      </p:sp>
    </p:spTree>
    <p:extLst>
      <p:ext uri="{BB962C8B-B14F-4D97-AF65-F5344CB8AC3E}">
        <p14:creationId xmlns:p14="http://schemas.microsoft.com/office/powerpoint/2010/main" val="27791351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18</a:t>
            </a:fld>
            <a:endParaRPr lang="en-US"/>
          </a:p>
        </p:txBody>
      </p:sp>
    </p:spTree>
    <p:extLst>
      <p:ext uri="{BB962C8B-B14F-4D97-AF65-F5344CB8AC3E}">
        <p14:creationId xmlns:p14="http://schemas.microsoft.com/office/powerpoint/2010/main" val="41081760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19</a:t>
            </a:fld>
            <a:endParaRPr lang="en-US"/>
          </a:p>
        </p:txBody>
      </p:sp>
    </p:spTree>
    <p:extLst>
      <p:ext uri="{BB962C8B-B14F-4D97-AF65-F5344CB8AC3E}">
        <p14:creationId xmlns:p14="http://schemas.microsoft.com/office/powerpoint/2010/main" val="1241685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D06F9BB-5251-476C-8BDE-0F29D257AA78}"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2948028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20</a:t>
            </a:fld>
            <a:endParaRPr lang="en-US"/>
          </a:p>
        </p:txBody>
      </p:sp>
    </p:spTree>
    <p:extLst>
      <p:ext uri="{BB962C8B-B14F-4D97-AF65-F5344CB8AC3E}">
        <p14:creationId xmlns:p14="http://schemas.microsoft.com/office/powerpoint/2010/main" val="12112085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21</a:t>
            </a:fld>
            <a:endParaRPr lang="en-US"/>
          </a:p>
        </p:txBody>
      </p:sp>
    </p:spTree>
    <p:extLst>
      <p:ext uri="{BB962C8B-B14F-4D97-AF65-F5344CB8AC3E}">
        <p14:creationId xmlns:p14="http://schemas.microsoft.com/office/powerpoint/2010/main" val="17673833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22</a:t>
            </a:fld>
            <a:endParaRPr lang="en-US"/>
          </a:p>
        </p:txBody>
      </p:sp>
    </p:spTree>
    <p:extLst>
      <p:ext uri="{BB962C8B-B14F-4D97-AF65-F5344CB8AC3E}">
        <p14:creationId xmlns:p14="http://schemas.microsoft.com/office/powerpoint/2010/main" val="2481633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23</a:t>
            </a:fld>
            <a:endParaRPr lang="en-US"/>
          </a:p>
        </p:txBody>
      </p:sp>
    </p:spTree>
    <p:extLst>
      <p:ext uri="{BB962C8B-B14F-4D97-AF65-F5344CB8AC3E}">
        <p14:creationId xmlns:p14="http://schemas.microsoft.com/office/powerpoint/2010/main" val="30267396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24</a:t>
            </a:fld>
            <a:endParaRPr lang="en-US"/>
          </a:p>
        </p:txBody>
      </p:sp>
    </p:spTree>
    <p:extLst>
      <p:ext uri="{BB962C8B-B14F-4D97-AF65-F5344CB8AC3E}">
        <p14:creationId xmlns:p14="http://schemas.microsoft.com/office/powerpoint/2010/main" val="35938305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25</a:t>
            </a:fld>
            <a:endParaRPr lang="en-US"/>
          </a:p>
        </p:txBody>
      </p:sp>
    </p:spTree>
    <p:extLst>
      <p:ext uri="{BB962C8B-B14F-4D97-AF65-F5344CB8AC3E}">
        <p14:creationId xmlns:p14="http://schemas.microsoft.com/office/powerpoint/2010/main" val="28835543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26</a:t>
            </a:fld>
            <a:endParaRPr lang="en-US"/>
          </a:p>
        </p:txBody>
      </p:sp>
    </p:spTree>
    <p:extLst>
      <p:ext uri="{BB962C8B-B14F-4D97-AF65-F5344CB8AC3E}">
        <p14:creationId xmlns:p14="http://schemas.microsoft.com/office/powerpoint/2010/main" val="16068030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27</a:t>
            </a:fld>
            <a:endParaRPr lang="en-US"/>
          </a:p>
        </p:txBody>
      </p:sp>
    </p:spTree>
    <p:extLst>
      <p:ext uri="{BB962C8B-B14F-4D97-AF65-F5344CB8AC3E}">
        <p14:creationId xmlns:p14="http://schemas.microsoft.com/office/powerpoint/2010/main" val="6107865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28</a:t>
            </a:fld>
            <a:endParaRPr lang="en-US"/>
          </a:p>
        </p:txBody>
      </p:sp>
    </p:spTree>
    <p:extLst>
      <p:ext uri="{BB962C8B-B14F-4D97-AF65-F5344CB8AC3E}">
        <p14:creationId xmlns:p14="http://schemas.microsoft.com/office/powerpoint/2010/main" val="287733830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29</a:t>
            </a:fld>
            <a:endParaRPr lang="en-US"/>
          </a:p>
        </p:txBody>
      </p:sp>
    </p:spTree>
    <p:extLst>
      <p:ext uri="{BB962C8B-B14F-4D97-AF65-F5344CB8AC3E}">
        <p14:creationId xmlns:p14="http://schemas.microsoft.com/office/powerpoint/2010/main" val="26548949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3</a:t>
            </a:fld>
            <a:endParaRPr lang="en-US"/>
          </a:p>
        </p:txBody>
      </p:sp>
    </p:spTree>
    <p:extLst>
      <p:ext uri="{BB962C8B-B14F-4D97-AF65-F5344CB8AC3E}">
        <p14:creationId xmlns:p14="http://schemas.microsoft.com/office/powerpoint/2010/main" val="36427168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30</a:t>
            </a:fld>
            <a:endParaRPr lang="en-US"/>
          </a:p>
        </p:txBody>
      </p:sp>
    </p:spTree>
    <p:extLst>
      <p:ext uri="{BB962C8B-B14F-4D97-AF65-F5344CB8AC3E}">
        <p14:creationId xmlns:p14="http://schemas.microsoft.com/office/powerpoint/2010/main" val="2760476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4</a:t>
            </a:fld>
            <a:endParaRPr lang="en-US"/>
          </a:p>
        </p:txBody>
      </p:sp>
    </p:spTree>
    <p:extLst>
      <p:ext uri="{BB962C8B-B14F-4D97-AF65-F5344CB8AC3E}">
        <p14:creationId xmlns:p14="http://schemas.microsoft.com/office/powerpoint/2010/main" val="1352832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5</a:t>
            </a:fld>
            <a:endParaRPr lang="en-US"/>
          </a:p>
        </p:txBody>
      </p:sp>
    </p:spTree>
    <p:extLst>
      <p:ext uri="{BB962C8B-B14F-4D97-AF65-F5344CB8AC3E}">
        <p14:creationId xmlns:p14="http://schemas.microsoft.com/office/powerpoint/2010/main" val="4527337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6</a:t>
            </a:fld>
            <a:endParaRPr lang="en-US"/>
          </a:p>
        </p:txBody>
      </p:sp>
    </p:spTree>
    <p:extLst>
      <p:ext uri="{BB962C8B-B14F-4D97-AF65-F5344CB8AC3E}">
        <p14:creationId xmlns:p14="http://schemas.microsoft.com/office/powerpoint/2010/main" val="36427573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7</a:t>
            </a:fld>
            <a:endParaRPr lang="en-US"/>
          </a:p>
        </p:txBody>
      </p:sp>
    </p:spTree>
    <p:extLst>
      <p:ext uri="{BB962C8B-B14F-4D97-AF65-F5344CB8AC3E}">
        <p14:creationId xmlns:p14="http://schemas.microsoft.com/office/powerpoint/2010/main" val="38258547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8</a:t>
            </a:fld>
            <a:endParaRPr lang="en-US"/>
          </a:p>
        </p:txBody>
      </p:sp>
    </p:spTree>
    <p:extLst>
      <p:ext uri="{BB962C8B-B14F-4D97-AF65-F5344CB8AC3E}">
        <p14:creationId xmlns:p14="http://schemas.microsoft.com/office/powerpoint/2010/main" val="24374718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555D698-7829-4990-91BC-763156F07F39}" type="slidenum">
              <a:rPr lang="en-US" smtClean="0"/>
              <a:pPr/>
              <a:t>9</a:t>
            </a:fld>
            <a:endParaRPr lang="en-US"/>
          </a:p>
        </p:txBody>
      </p:sp>
    </p:spTree>
    <p:extLst>
      <p:ext uri="{BB962C8B-B14F-4D97-AF65-F5344CB8AC3E}">
        <p14:creationId xmlns:p14="http://schemas.microsoft.com/office/powerpoint/2010/main" val="1613165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a:prstGeom prst="rect">
            <a:avLst/>
          </a:prstGeom>
        </p:spPr>
        <p:txBody>
          <a:bodyPr anchor="b"/>
          <a:lstStyle>
            <a:lvl1pPr algn="ctr">
              <a:defRPr sz="6000">
                <a:solidFill>
                  <a:srgbClr val="FA4616"/>
                </a:solidFill>
              </a:defRPr>
            </a:lvl1pPr>
          </a:lstStyle>
          <a:p>
            <a:r>
              <a:rPr lang="en-US"/>
              <a:t>Click to edit Master title style</a:t>
            </a:r>
          </a:p>
        </p:txBody>
      </p:sp>
      <p:sp>
        <p:nvSpPr>
          <p:cNvPr id="3" name="Subtitle 2"/>
          <p:cNvSpPr>
            <a:spLocks noGrp="1"/>
          </p:cNvSpPr>
          <p:nvPr>
            <p:ph type="subTitle" idx="1"/>
          </p:nvPr>
        </p:nvSpPr>
        <p:spPr>
          <a:xfrm>
            <a:off x="1524000" y="3602038"/>
            <a:ext cx="9144000" cy="1655762"/>
          </a:xfrm>
          <a:prstGeom prst="rect">
            <a:avLst/>
          </a:prstGeom>
        </p:spPr>
        <p:txBody>
          <a:bodyPr/>
          <a:lstStyle>
            <a:lvl1pPr marL="0" indent="0" algn="ctr">
              <a:buNone/>
              <a:defRPr sz="24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B30585E-53CB-43E7-A614-18FA6D33D8E2}" type="datetime1">
              <a:rPr lang="en-US" smtClean="0"/>
              <a:pPr/>
              <a:t>4/23/2020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3867199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a:prstGeom prst="rect">
            <a:avLst/>
          </a:prstGeom>
        </p:spPr>
        <p:txBody>
          <a:bodyPr/>
          <a:lstStyle>
            <a:lvl1pPr>
              <a:defRPr>
                <a:solidFill>
                  <a:srgbClr val="FA4616"/>
                </a:solidFill>
              </a:defRPr>
            </a:lvl1pPr>
          </a:lstStyle>
          <a:p>
            <a:r>
              <a:rPr lang="en-US"/>
              <a:t>Click to edit Master title style</a:t>
            </a:r>
          </a:p>
        </p:txBody>
      </p:sp>
      <p:sp>
        <p:nvSpPr>
          <p:cNvPr id="3" name="Vertical Text Placeholder 2"/>
          <p:cNvSpPr>
            <a:spLocks noGrp="1"/>
          </p:cNvSpPr>
          <p:nvPr>
            <p:ph type="body" orient="vert" idx="1"/>
          </p:nvPr>
        </p:nvSpPr>
        <p:spPr>
          <a:xfrm>
            <a:off x="838200" y="1747838"/>
            <a:ext cx="10515600" cy="465296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58F135C8-8A06-4B10-AC43-542511509481}" type="datetime1">
              <a:rPr lang="en-US" smtClean="0"/>
              <a:pPr/>
              <a:t>4/23/2020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1786853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lvl1pPr>
              <a:defRPr>
                <a:solidFill>
                  <a:srgbClr val="FA4616"/>
                </a:solidFill>
              </a:defRPr>
            </a:lvl1pPr>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F57202BD-CCE8-42F5-92A1-129F590CE2FE}" type="datetime1">
              <a:rPr lang="en-US" smtClean="0"/>
              <a:pPr/>
              <a:t>4/23/2020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9508443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1970198-6128-48E7-9294-F1FE42DDD99F}"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3783379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D719A3-9EB2-4F71-9351-045A1A6F62D9}"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18545413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C84324-ECDB-4437-9CCA-A15D44C65BBB}"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334891321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A7D714-5E1D-4F27-843E-8228DC8FF3C5}" type="datetime1">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16373365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BC6D3D-6777-43BD-B3FF-6DBEA9E4C629}" type="datetime1">
              <a:rPr lang="en-US" smtClean="0"/>
              <a:t>4/23/2020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26247150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BFB75F4-BCC3-4501-8522-A5D1C131D4B0}" type="datetime1">
              <a:rPr lang="en-US" smtClean="0"/>
              <a:t>4/23/2020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38041236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EE875B9-999C-4360-9D44-F43120F2A207}" type="datetime1">
              <a:rPr lang="en-US" smtClean="0"/>
              <a:t>4/23/2020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16884842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4CC06EC-0041-4096-ADAC-E360196BC522}" type="datetime1">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3827054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a:prstGeom prst="rect">
            <a:avLst/>
          </a:prstGeom>
        </p:spPr>
        <p:txBody>
          <a:bodyPr/>
          <a:lstStyle>
            <a:lvl1pPr>
              <a:defRPr>
                <a:solidFill>
                  <a:srgbClr val="FA4616"/>
                </a:solidFill>
              </a:defRPr>
            </a:lvl1pPr>
          </a:lstStyle>
          <a:p>
            <a:r>
              <a:rPr lang="en-US"/>
              <a:t>Click to edit Master title style</a:t>
            </a:r>
          </a:p>
        </p:txBody>
      </p:sp>
      <p:sp>
        <p:nvSpPr>
          <p:cNvPr id="3" name="Content Placeholder 2"/>
          <p:cNvSpPr>
            <a:spLocks noGrp="1"/>
          </p:cNvSpPr>
          <p:nvPr>
            <p:ph idx="1"/>
          </p:nvPr>
        </p:nvSpPr>
        <p:spPr>
          <a:xfrm>
            <a:off x="838200" y="1747838"/>
            <a:ext cx="10515600" cy="4652962"/>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4D3D7C01-6C67-4F97-AFD0-D7BC9C2C464C}" type="datetime1">
              <a:rPr lang="en-US" smtClean="0"/>
              <a:pPr/>
              <a:t>4/23/2020</a:t>
            </a:fld>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fld id="{A1E9432A-AE38-4190-ACC2-FAA13EE94245}" type="slidenum">
              <a:rPr lang="en-US" smtClean="0"/>
              <a:pPr/>
              <a:t>‹#›</a:t>
            </a:fld>
            <a:endParaRPr lang="en-US"/>
          </a:p>
        </p:txBody>
      </p:sp>
    </p:spTree>
    <p:extLst>
      <p:ext uri="{BB962C8B-B14F-4D97-AF65-F5344CB8AC3E}">
        <p14:creationId xmlns:p14="http://schemas.microsoft.com/office/powerpoint/2010/main" val="39978260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7141D1A-93A9-46B3-BF2A-709D644377C3}" type="datetime1">
              <a:rPr lang="en-US" smtClean="0"/>
              <a:t>4/23/2020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23264229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40726E-313C-4A6C-A57B-17035966A7CD}"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41648349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9DA27D7-EF1C-4872-A1BC-F03CF9A46BF2}" type="datetime1">
              <a:rPr lang="en-US" smtClean="0"/>
              <a:t>4/23/2020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1C1F7D-F4BA-4942-BA1A-105DA854FCB2}" type="slidenum">
              <a:rPr lang="en-US" smtClean="0"/>
              <a:t>‹#›</a:t>
            </a:fld>
            <a:endParaRPr lang="en-US"/>
          </a:p>
        </p:txBody>
      </p:sp>
    </p:spTree>
    <p:extLst>
      <p:ext uri="{BB962C8B-B14F-4D97-AF65-F5344CB8AC3E}">
        <p14:creationId xmlns:p14="http://schemas.microsoft.com/office/powerpoint/2010/main" val="1444484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solidFill>
                  <a:srgbClr val="FA4616"/>
                </a:solidFill>
              </a:defRPr>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8FE926BF-9A1A-4FDB-A1E8-298D60FC13DA}" type="datetime1">
              <a:rPr lang="en-US" smtClean="0"/>
              <a:pPr/>
              <a:t>4/23/2020</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8043099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a:prstGeom prst="rect">
            <a:avLst/>
          </a:prstGeom>
        </p:spPr>
        <p:txBody>
          <a:bodyPr/>
          <a:lstStyle>
            <a:lvl1pPr>
              <a:defRPr>
                <a:solidFill>
                  <a:srgbClr val="FA4616"/>
                </a:solidFill>
              </a:defRPr>
            </a:lvl1pPr>
          </a:lstStyle>
          <a:p>
            <a:r>
              <a:rPr lang="en-US"/>
              <a:t>Click to edit Master title style</a:t>
            </a:r>
          </a:p>
        </p:txBody>
      </p:sp>
      <p:sp>
        <p:nvSpPr>
          <p:cNvPr id="3" name="Content Placeholder 2"/>
          <p:cNvSpPr>
            <a:spLocks noGrp="1"/>
          </p:cNvSpPr>
          <p:nvPr>
            <p:ph sz="half" idx="1"/>
          </p:nvPr>
        </p:nvSpPr>
        <p:spPr>
          <a:xfrm>
            <a:off x="838200" y="1952625"/>
            <a:ext cx="5181600" cy="4224338"/>
          </a:xfrm>
          <a:prstGeom prst="rect">
            <a:avLst/>
          </a:prstGeo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952625"/>
            <a:ext cx="5181600" cy="4224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D0B718A-0846-404C-8ED5-F954BFE4D48B}" type="datetime1">
              <a:rPr lang="en-US" smtClean="0"/>
              <a:pPr/>
              <a:t>4/23/2020</a:t>
            </a:fld>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fld id="{169F3831-B502-47B9-B4B4-7100DEE50D8E}" type="slidenum">
              <a:rPr lang="en-US" smtClean="0"/>
              <a:pPr/>
              <a:t>‹#›</a:t>
            </a:fld>
            <a:endParaRPr lang="en-US"/>
          </a:p>
        </p:txBody>
      </p:sp>
    </p:spTree>
    <p:extLst>
      <p:ext uri="{BB962C8B-B14F-4D97-AF65-F5344CB8AC3E}">
        <p14:creationId xmlns:p14="http://schemas.microsoft.com/office/powerpoint/2010/main" val="41665607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lvl1pPr>
              <a:defRPr>
                <a:solidFill>
                  <a:srgbClr val="FA4616"/>
                </a:solidFill>
              </a:defRPr>
            </a:lvl1p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9507836C-2848-4524-BDBB-048F0434D0D7}" type="datetime1">
              <a:rPr lang="en-US" smtClean="0"/>
              <a:pPr/>
              <a:t>4/23/2020</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37474638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427037"/>
            <a:ext cx="10515600" cy="1325563"/>
          </a:xfrm>
          <a:prstGeom prst="rect">
            <a:avLst/>
          </a:prstGeom>
        </p:spPr>
        <p:txBody>
          <a:bodyPr/>
          <a:lstStyle>
            <a:lvl1pPr>
              <a:defRPr>
                <a:solidFill>
                  <a:srgbClr val="FA4616"/>
                </a:solidFill>
              </a:defRPr>
            </a:lvl1p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546949F3-0A3C-41AB-9BD9-4AE6DE85F53C}" type="datetime1">
              <a:rPr lang="en-US" smtClean="0"/>
              <a:pPr/>
              <a:t>4/23/2020</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2881088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3E86494C-EC1A-4AFD-97C6-1A451BEA81DD}" type="datetime1">
              <a:rPr lang="en-US" smtClean="0"/>
              <a:pPr/>
              <a:t>4/23/2020</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1995725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FA4616"/>
                </a:solidFill>
              </a:defRPr>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F37CF7AD-7D4F-44B0-82A2-C3AD553E4D0D}" type="datetime1">
              <a:rPr lang="en-US" smtClean="0"/>
              <a:pPr/>
              <a:t>4/23/2020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7863615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solidFill>
                  <a:srgbClr val="FA4616"/>
                </a:solidFill>
              </a:defRPr>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33CA8FC2-65BF-487D-B8CA-19B0FF85CAA8}" type="datetime1">
              <a:rPr lang="en-US" smtClean="0"/>
              <a:pPr/>
              <a:t>4/23/2020</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r>
              <a:rPr lang="en-US"/>
              <a:t>‹#›</a:t>
            </a:r>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82371D4B-9215-4C1C-B033-308DBE06977E}" type="slidenum">
              <a:rPr lang="en-US" smtClean="0"/>
              <a:pPr/>
              <a:t>‹#›</a:t>
            </a:fld>
            <a:endParaRPr lang="en-US"/>
          </a:p>
        </p:txBody>
      </p:sp>
    </p:spTree>
    <p:extLst>
      <p:ext uri="{BB962C8B-B14F-4D97-AF65-F5344CB8AC3E}">
        <p14:creationId xmlns:p14="http://schemas.microsoft.com/office/powerpoint/2010/main" val="25933574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777861E-B6FC-554C-9EE2-477009FA9DDA}"/>
              </a:ext>
            </a:extLst>
          </p:cNvPr>
          <p:cNvSpPr/>
          <p:nvPr userDrawn="1"/>
        </p:nvSpPr>
        <p:spPr>
          <a:xfrm>
            <a:off x="0" y="0"/>
            <a:ext cx="12192000" cy="1524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Placeholder 1">
            <a:extLst>
              <a:ext uri="{FF2B5EF4-FFF2-40B4-BE49-F238E27FC236}">
                <a16:creationId xmlns:a16="http://schemas.microsoft.com/office/drawing/2014/main" id="{43F8022E-ACEC-674C-9722-725AB2CACF15}"/>
              </a:ext>
            </a:extLst>
          </p:cNvPr>
          <p:cNvSpPr>
            <a:spLocks noGrp="1"/>
          </p:cNvSpPr>
          <p:nvPr>
            <p:ph type="title"/>
          </p:nvPr>
        </p:nvSpPr>
        <p:spPr>
          <a:xfrm>
            <a:off x="838200" y="203200"/>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9" name="Text Placeholder 2">
            <a:extLst>
              <a:ext uri="{FF2B5EF4-FFF2-40B4-BE49-F238E27FC236}">
                <a16:creationId xmlns:a16="http://schemas.microsoft.com/office/drawing/2014/main" id="{A0E2A779-11CA-664F-888A-D1D63C232FC9}"/>
              </a:ext>
            </a:extLst>
          </p:cNvPr>
          <p:cNvSpPr>
            <a:spLocks noGrp="1"/>
          </p:cNvSpPr>
          <p:nvPr>
            <p:ph type="body" idx="1"/>
          </p:nvPr>
        </p:nvSpPr>
        <p:spPr>
          <a:xfrm>
            <a:off x="838200" y="1943099"/>
            <a:ext cx="10515600" cy="42338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Date Placeholder 3">
            <a:extLst>
              <a:ext uri="{FF2B5EF4-FFF2-40B4-BE49-F238E27FC236}">
                <a16:creationId xmlns:a16="http://schemas.microsoft.com/office/drawing/2014/main" id="{D02ABD4B-D306-8441-BFC5-D473D013C6C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687533-3122-40BB-B0C9-9E2938C8D81C}" type="datetime1">
              <a:rPr lang="en-US" smtClean="0"/>
              <a:pPr/>
              <a:t>4/23/2020</a:t>
            </a:fld>
            <a:endParaRPr lang="en-US"/>
          </a:p>
        </p:txBody>
      </p:sp>
      <p:sp>
        <p:nvSpPr>
          <p:cNvPr id="11" name="Footer Placeholder 4">
            <a:extLst>
              <a:ext uri="{FF2B5EF4-FFF2-40B4-BE49-F238E27FC236}">
                <a16:creationId xmlns:a16="http://schemas.microsoft.com/office/drawing/2014/main" id="{158443A1-86A9-CC48-B849-590797240B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91301136-31BF-4C8F-B453-22FD65350629}" type="slidenum">
              <a:rPr lang="en-US" smtClean="0"/>
              <a:pPr/>
              <a:t>‹#›</a:t>
            </a:fld>
            <a:endParaRPr lang="en-US"/>
          </a:p>
        </p:txBody>
      </p:sp>
      <p:sp>
        <p:nvSpPr>
          <p:cNvPr id="12" name="Slide Number Placeholder 5">
            <a:extLst>
              <a:ext uri="{FF2B5EF4-FFF2-40B4-BE49-F238E27FC236}">
                <a16:creationId xmlns:a16="http://schemas.microsoft.com/office/drawing/2014/main" id="{DDB3B13E-29ED-3B45-A149-286A23FAEA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371D4B-9215-4C1C-B033-308DBE06977E}" type="slidenum">
              <a:rPr lang="en-US" smtClean="0"/>
              <a:pPr/>
              <a:t>‹#›</a:t>
            </a:fld>
            <a:endParaRPr lang="en-US"/>
          </a:p>
        </p:txBody>
      </p:sp>
    </p:spTree>
    <p:extLst>
      <p:ext uri="{BB962C8B-B14F-4D97-AF65-F5344CB8AC3E}">
        <p14:creationId xmlns:p14="http://schemas.microsoft.com/office/powerpoint/2010/main" val="3198836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spcAft>
          <a:spcPts val="600"/>
        </a:spcAft>
        <a:buNone/>
        <a:defRPr sz="4400" b="1" kern="1200">
          <a:solidFill>
            <a:srgbClr val="FA4616"/>
          </a:solidFill>
          <a:latin typeface="+mj-lt"/>
          <a:ea typeface="+mj-ea"/>
          <a:cs typeface="+mj-cs"/>
        </a:defRPr>
      </a:lvl1pPr>
    </p:titleStyle>
    <p:body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0473E4-9C0F-4C43-A672-43365FDF4E9C}" type="datetime1">
              <a:rPr lang="en-US" smtClean="0"/>
              <a:t>4/23/2020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C1F7D-F4BA-4942-BA1A-105DA854FCB2}" type="slidenum">
              <a:rPr lang="en-US" smtClean="0"/>
              <a:t>‹#›</a:t>
            </a:fld>
            <a:endParaRPr lang="en-US"/>
          </a:p>
        </p:txBody>
      </p:sp>
    </p:spTree>
    <p:extLst>
      <p:ext uri="{BB962C8B-B14F-4D97-AF65-F5344CB8AC3E}">
        <p14:creationId xmlns:p14="http://schemas.microsoft.com/office/powerpoint/2010/main" val="12516416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3.png"/><Relationship Id="rId7"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emf"/><Relationship Id="rId9" Type="http://schemas.openxmlformats.org/officeDocument/2006/relationships/image" Target="../media/image13.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comments" Target="../comments/comment1.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www.parcconline.org/" TargetMode="External"/><Relationship Id="rId5" Type="http://schemas.openxmlformats.org/officeDocument/2006/relationships/hyperlink" Target="http://www.smarterbalanced.org/" TargetMode="External"/><Relationship Id="rId4" Type="http://schemas.openxmlformats.org/officeDocument/2006/relationships/hyperlink" Target="http://www.corestandards.org/"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mailto:digitalcurriculu@peerforward.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emf"/><Relationship Id="rId5" Type="http://schemas.openxmlformats.org/officeDocument/2006/relationships/image" Target="../media/image5.emf"/><Relationship Id="rId4"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D9ED4192-39F4-9344-9136-FDDC4D936B68}"/>
              </a:ext>
            </a:extLst>
          </p:cNvPr>
          <p:cNvSpPr>
            <a:spLocks noGrp="1"/>
          </p:cNvSpPr>
          <p:nvPr>
            <p:ph type="ctrTitle"/>
          </p:nvPr>
        </p:nvSpPr>
        <p:spPr>
          <a:xfrm>
            <a:off x="1524000" y="1122363"/>
            <a:ext cx="9144000" cy="2387600"/>
          </a:xfrm>
        </p:spPr>
        <p:txBody>
          <a:bodyPr/>
          <a:lstStyle/>
          <a:p>
            <a:endParaRPr lang="en-US"/>
          </a:p>
        </p:txBody>
      </p:sp>
      <p:pic>
        <p:nvPicPr>
          <p:cNvPr id="11" name="Picture 10">
            <a:extLst>
              <a:ext uri="{FF2B5EF4-FFF2-40B4-BE49-F238E27FC236}">
                <a16:creationId xmlns:a16="http://schemas.microsoft.com/office/drawing/2014/main" id="{C294ACCE-EFE2-8940-A7CD-00E1DBB7BAA7}"/>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0"/>
            <a:ext cx="12188952" cy="6858000"/>
          </a:xfrm>
          <a:prstGeom prst="rect">
            <a:avLst/>
          </a:prstGeom>
        </p:spPr>
      </p:pic>
      <p:sp>
        <p:nvSpPr>
          <p:cNvPr id="15" name="Title 1">
            <a:extLst>
              <a:ext uri="{FF2B5EF4-FFF2-40B4-BE49-F238E27FC236}">
                <a16:creationId xmlns:a16="http://schemas.microsoft.com/office/drawing/2014/main" id="{7F23F074-768E-8544-9377-2B5504500E2B}"/>
              </a:ext>
            </a:extLst>
          </p:cNvPr>
          <p:cNvSpPr txBox="1">
            <a:spLocks/>
          </p:cNvSpPr>
          <p:nvPr/>
        </p:nvSpPr>
        <p:spPr>
          <a:xfrm>
            <a:off x="-83916" y="163010"/>
            <a:ext cx="6179506" cy="3351329"/>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spcAft>
                <a:spcPts val="600"/>
              </a:spcAft>
              <a:buNone/>
              <a:defRPr sz="6000" b="1" kern="1200">
                <a:solidFill>
                  <a:srgbClr val="FA4616"/>
                </a:solidFill>
                <a:latin typeface="+mj-lt"/>
                <a:ea typeface="+mj-ea"/>
                <a:cs typeface="+mj-cs"/>
              </a:defRPr>
            </a:lvl1pPr>
          </a:lstStyle>
          <a:p>
            <a:pPr>
              <a:lnSpc>
                <a:spcPts val="4800"/>
              </a:lnSpc>
              <a:spcBef>
                <a:spcPts val="600"/>
              </a:spcBef>
              <a:spcAft>
                <a:spcPts val="1800"/>
              </a:spcAft>
            </a:pPr>
            <a:br>
              <a:rPr lang="en-US" sz="3600" dirty="0"/>
            </a:br>
            <a:r>
              <a:rPr lang="en-US" sz="7200" err="1"/>
              <a:t>PeerForward</a:t>
            </a:r>
            <a:r>
              <a:rPr lang="en-US" sz="7200" dirty="0">
                <a:cs typeface="Calibri Light"/>
              </a:rPr>
              <a:t> </a:t>
            </a:r>
          </a:p>
          <a:p>
            <a:pPr>
              <a:lnSpc>
                <a:spcPts val="4800"/>
              </a:lnSpc>
              <a:spcBef>
                <a:spcPts val="600"/>
              </a:spcBef>
              <a:spcAft>
                <a:spcPts val="1800"/>
              </a:spcAft>
            </a:pPr>
            <a:r>
              <a:rPr lang="en-US" sz="5600" dirty="0">
                <a:solidFill>
                  <a:schemeClr val="tx1"/>
                </a:solidFill>
              </a:rPr>
              <a:t>Digital Curriculum Training</a:t>
            </a:r>
            <a:endParaRPr lang="en-US" sz="5600" dirty="0">
              <a:solidFill>
                <a:schemeClr val="tx1"/>
              </a:solidFill>
              <a:cs typeface="Calibri Light"/>
            </a:endParaRPr>
          </a:p>
        </p:txBody>
      </p:sp>
      <p:cxnSp>
        <p:nvCxnSpPr>
          <p:cNvPr id="17" name="Straight Connector 16">
            <a:extLst>
              <a:ext uri="{FF2B5EF4-FFF2-40B4-BE49-F238E27FC236}">
                <a16:creationId xmlns:a16="http://schemas.microsoft.com/office/drawing/2014/main" id="{07CE096B-0DF4-4947-B120-9447D32DA945}"/>
              </a:ext>
            </a:extLst>
          </p:cNvPr>
          <p:cNvCxnSpPr>
            <a:cxnSpLocks/>
          </p:cNvCxnSpPr>
          <p:nvPr/>
        </p:nvCxnSpPr>
        <p:spPr>
          <a:xfrm>
            <a:off x="1447800" y="3429000"/>
            <a:ext cx="3124200" cy="0"/>
          </a:xfrm>
          <a:prstGeom prst="line">
            <a:avLst/>
          </a:prstGeom>
          <a:ln>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56175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11</a:t>
            </a:r>
            <a:r>
              <a:rPr lang="en-US" baseline="30000">
                <a:solidFill>
                  <a:schemeClr val="bg2">
                    <a:lumMod val="25000"/>
                  </a:schemeClr>
                </a:solidFill>
              </a:rPr>
              <a:t>th</a:t>
            </a:r>
            <a:r>
              <a:rPr lang="en-US">
                <a:solidFill>
                  <a:schemeClr val="bg2">
                    <a:lumMod val="25000"/>
                  </a:schemeClr>
                </a:solidFill>
              </a:rPr>
              <a:t> Grade</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10</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1" name="Content Placeholder 4">
            <a:extLst>
              <a:ext uri="{FF2B5EF4-FFF2-40B4-BE49-F238E27FC236}">
                <a16:creationId xmlns:a16="http://schemas.microsoft.com/office/drawing/2014/main" id="{159A6A28-C7B8-4979-9676-A7B71B051E87}"/>
              </a:ext>
            </a:extLst>
          </p:cNvPr>
          <p:cNvSpPr txBox="1">
            <a:spLocks/>
          </p:cNvSpPr>
          <p:nvPr/>
        </p:nvSpPr>
        <p:spPr>
          <a:xfrm>
            <a:off x="228600" y="1536551"/>
            <a:ext cx="8666285" cy="4635148"/>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6400" b="1" i="0" u="none" strike="noStrike" kern="1200" cap="none" spc="0" normalizeH="0" baseline="0" noProof="0">
                <a:ln>
                  <a:noFill/>
                </a:ln>
                <a:solidFill>
                  <a:srgbClr val="FF0000"/>
                </a:solidFill>
                <a:effectLst/>
                <a:uLnTx/>
                <a:uFillTx/>
                <a:latin typeface="Calibri"/>
                <a:ea typeface="+mn-ea"/>
                <a:cs typeface="+mn-cs"/>
              </a:rPr>
              <a:t>Goals of 11</a:t>
            </a:r>
            <a:r>
              <a:rPr kumimoji="0" lang="en-US" sz="6400" b="1" i="0" u="none" strike="noStrike" kern="1200" cap="none" spc="0" normalizeH="0" baseline="30000" noProof="0">
                <a:ln>
                  <a:noFill/>
                </a:ln>
                <a:solidFill>
                  <a:srgbClr val="FF0000"/>
                </a:solidFill>
                <a:effectLst/>
                <a:uLnTx/>
                <a:uFillTx/>
                <a:latin typeface="Calibri"/>
                <a:ea typeface="+mn-ea"/>
                <a:cs typeface="+mn-cs"/>
              </a:rPr>
              <a:t>th</a:t>
            </a:r>
            <a:r>
              <a:rPr kumimoji="0" lang="en-US" sz="6400" b="1" i="0" u="none" strike="noStrike" kern="1200" cap="none" spc="0" normalizeH="0" baseline="0" noProof="0">
                <a:ln>
                  <a:noFill/>
                </a:ln>
                <a:solidFill>
                  <a:srgbClr val="FF0000"/>
                </a:solidFill>
                <a:effectLst/>
                <a:uLnTx/>
                <a:uFillTx/>
                <a:latin typeface="Calibri"/>
                <a:ea typeface="+mn-ea"/>
                <a:cs typeface="+mn-cs"/>
              </a:rPr>
              <a:t> Grade Curriculum:</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Students articulate their next steps after high school graduation</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Students maximize their 11th grade experience</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Students take action to set themselves up for a successful senior year</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6400" b="1" i="0" u="none" strike="noStrike" kern="1200" cap="none" spc="0" normalizeH="0" baseline="0" noProof="0">
              <a:ln>
                <a:noFill/>
              </a:ln>
              <a:solidFill>
                <a:srgbClr val="007D93"/>
              </a:solidFill>
              <a:effectLst/>
              <a:uLnTx/>
              <a:uFillTx/>
              <a:latin typeface="Calibri"/>
              <a:ea typeface="+mn-ea"/>
              <a:cs typeface="+mn-cs"/>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6400" b="1" i="0" u="none" strike="noStrike" kern="1200" cap="none" spc="0" normalizeH="0" baseline="0" noProof="0">
                <a:ln>
                  <a:noFill/>
                </a:ln>
                <a:solidFill>
                  <a:srgbClr val="FF0000"/>
                </a:solidFill>
                <a:effectLst/>
                <a:uLnTx/>
                <a:uFillTx/>
                <a:latin typeface="Calibri"/>
                <a:ea typeface="+mn-ea"/>
                <a:cs typeface="+mn-cs"/>
              </a:rPr>
              <a:t>Major Assessments</a:t>
            </a:r>
            <a:r>
              <a:rPr kumimoji="0" lang="en-US" sz="6400" b="0" i="0" u="none" strike="noStrike" kern="1200" cap="none" spc="0" normalizeH="0" baseline="0" noProof="0">
                <a:ln>
                  <a:noFill/>
                </a:ln>
                <a:solidFill>
                  <a:srgbClr val="FF0000"/>
                </a:solidFill>
                <a:effectLst/>
                <a:uLnTx/>
                <a:uFillTx/>
                <a:latin typeface="Calibri"/>
                <a:ea typeface="+mn-ea"/>
                <a:cs typeface="+mn-cs"/>
              </a:rPr>
              <a: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Postsecondary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High School Academic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Letters of Recommendation</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Draft Personal Statement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ACT or SAT Test </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Draft College List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Personal Financial Portfolio</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400" b="0" i="0" u="none" strike="noStrike" kern="1200" cap="none" spc="0" normalizeH="0" baseline="0" noProof="0">
                <a:ln>
                  <a:noFill/>
                </a:ln>
                <a:solidFill>
                  <a:srgbClr val="675C53"/>
                </a:solidFill>
                <a:effectLst/>
                <a:uLnTx/>
                <a:uFillTx/>
                <a:latin typeface="Calibri"/>
                <a:ea typeface="+mn-ea"/>
                <a:cs typeface="+mn-cs"/>
              </a:rPr>
              <a:t>Resume</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193168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12</a:t>
            </a:r>
            <a:r>
              <a:rPr lang="en-US" baseline="30000">
                <a:solidFill>
                  <a:schemeClr val="bg2">
                    <a:lumMod val="25000"/>
                  </a:schemeClr>
                </a:solidFill>
              </a:rPr>
              <a:t>th</a:t>
            </a:r>
            <a:r>
              <a:rPr lang="en-US">
                <a:solidFill>
                  <a:schemeClr val="bg2">
                    <a:lumMod val="25000"/>
                  </a:schemeClr>
                </a:solidFill>
              </a:rPr>
              <a:t> Grade</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11</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8" name="Content Placeholder 4">
            <a:extLst>
              <a:ext uri="{FF2B5EF4-FFF2-40B4-BE49-F238E27FC236}">
                <a16:creationId xmlns:a16="http://schemas.microsoft.com/office/drawing/2014/main" id="{A4236371-7A29-43AF-BFEB-4D8F05658AA2}"/>
              </a:ext>
            </a:extLst>
          </p:cNvPr>
          <p:cNvSpPr txBox="1">
            <a:spLocks/>
          </p:cNvSpPr>
          <p:nvPr/>
        </p:nvSpPr>
        <p:spPr>
          <a:xfrm>
            <a:off x="272332" y="1415456"/>
            <a:ext cx="10523551" cy="5213944"/>
          </a:xfrm>
          <a:prstGeom prst="rect">
            <a:avLst/>
          </a:prstGeom>
        </p:spPr>
        <p:txBody>
          <a:bodyPr vert="horz" lIns="91440" tIns="45720" rIns="91440" bIns="45720" rtlCol="0" anchor="t">
            <a:normAutofit fontScale="25000" lnSpcReduction="20000"/>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6000" b="1" i="0" u="none" strike="noStrike" kern="1200" cap="none" spc="0" normalizeH="0" baseline="0" noProof="0">
                <a:ln>
                  <a:noFill/>
                </a:ln>
                <a:solidFill>
                  <a:srgbClr val="FF0000"/>
                </a:solidFill>
                <a:effectLst/>
                <a:uLnTx/>
                <a:uFillTx/>
                <a:latin typeface="Calibri"/>
                <a:ea typeface="+mn-ea"/>
                <a:cs typeface="+mn-cs"/>
              </a:rPr>
              <a:t>Goals of 12</a:t>
            </a:r>
            <a:r>
              <a:rPr kumimoji="0" lang="en-US" sz="6000" b="1" i="0" u="none" strike="noStrike" kern="1200" cap="none" spc="0" normalizeH="0" baseline="30000" noProof="0">
                <a:ln>
                  <a:noFill/>
                </a:ln>
                <a:solidFill>
                  <a:srgbClr val="FF0000"/>
                </a:solidFill>
                <a:effectLst/>
                <a:uLnTx/>
                <a:uFillTx/>
                <a:latin typeface="Calibri"/>
                <a:ea typeface="+mn-ea"/>
                <a:cs typeface="+mn-cs"/>
              </a:rPr>
              <a:t>th</a:t>
            </a:r>
            <a:r>
              <a:rPr kumimoji="0" lang="en-US" sz="6000" b="1" i="0" u="none" strike="noStrike" kern="1200" cap="none" spc="0" normalizeH="0" baseline="0" noProof="0">
                <a:ln>
                  <a:noFill/>
                </a:ln>
                <a:solidFill>
                  <a:srgbClr val="FF0000"/>
                </a:solidFill>
                <a:effectLst/>
                <a:uLnTx/>
                <a:uFillTx/>
                <a:latin typeface="Calibri"/>
                <a:ea typeface="+mn-ea"/>
                <a:cs typeface="+mn-cs"/>
              </a:rPr>
              <a:t> Grade Curriculum:</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Students explore, apply to, and prepare for a variety of postsecondary options</a:t>
            </a:r>
          </a:p>
          <a:p>
            <a:pPr marL="342900" marR="0" lvl="0" indent="-342900" algn="l" defTabSz="914400" rtl="0" eaLnBrk="1" fontAlgn="auto" latinLnBrk="0" hangingPunct="1">
              <a:lnSpc>
                <a:spcPct val="1200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Students prepare for the transition to life after high school</a:t>
            </a:r>
          </a:p>
          <a:p>
            <a:pPr marL="342900" marR="0" lvl="0" indent="-342900" algn="l" defTabSz="914400" rtl="0" eaLnBrk="1" fontAlgn="auto" latinLnBrk="0" hangingPunct="1">
              <a:lnSpc>
                <a:spcPct val="1200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Students focus on goal-setting, planning, taking action, and reflecting</a:t>
            </a:r>
          </a:p>
          <a:p>
            <a:pPr marL="0" marR="0" lvl="0" indent="0" algn="l" defTabSz="914400" rtl="0" eaLnBrk="1" fontAlgn="auto" latinLnBrk="0" hangingPunct="1">
              <a:lnSpc>
                <a:spcPct val="120000"/>
              </a:lnSpc>
              <a:spcBef>
                <a:spcPts val="300"/>
              </a:spcBef>
              <a:spcAft>
                <a:spcPts val="300"/>
              </a:spcAft>
              <a:buClrTx/>
              <a:buSzTx/>
              <a:buFont typeface="Arial" pitchFamily="34" charset="0"/>
              <a:buNone/>
              <a:tabLst/>
              <a:defRPr/>
            </a:pPr>
            <a:endParaRPr kumimoji="0" lang="en-US" sz="6000" b="1" i="0" u="none" strike="noStrike" kern="1200" cap="none" spc="0" normalizeH="0" baseline="0" noProof="0">
              <a:ln>
                <a:noFill/>
              </a:ln>
              <a:solidFill>
                <a:srgbClr val="007D93"/>
              </a:solidFill>
              <a:effectLst/>
              <a:uLnTx/>
              <a:uFillTx/>
              <a:latin typeface="Calibri"/>
              <a:ea typeface="+mn-ea"/>
              <a:cs typeface="+mn-cs"/>
            </a:endParaRPr>
          </a:p>
          <a:p>
            <a:pPr marL="0" marR="0" lvl="0" indent="0" algn="l" defTabSz="914400" rtl="0" eaLnBrk="1" fontAlgn="auto" latinLnBrk="0" hangingPunct="1">
              <a:lnSpc>
                <a:spcPct val="120000"/>
              </a:lnSpc>
              <a:spcBef>
                <a:spcPts val="300"/>
              </a:spcBef>
              <a:spcAft>
                <a:spcPts val="300"/>
              </a:spcAft>
              <a:buClrTx/>
              <a:buSzTx/>
              <a:buFont typeface="Arial" pitchFamily="34" charset="0"/>
              <a:buNone/>
              <a:tabLst/>
              <a:defRPr/>
            </a:pPr>
            <a:r>
              <a:rPr kumimoji="0" lang="en-US" sz="6000" b="1" i="0" u="none" strike="noStrike" kern="1200" cap="none" spc="0" normalizeH="0" baseline="0" noProof="0">
                <a:ln>
                  <a:noFill/>
                </a:ln>
                <a:solidFill>
                  <a:srgbClr val="FF0000"/>
                </a:solidFill>
                <a:effectLst/>
                <a:uLnTx/>
                <a:uFillTx/>
                <a:latin typeface="Calibri"/>
                <a:ea typeface="+mn-ea"/>
                <a:cs typeface="+mn-cs"/>
              </a:rPr>
              <a:t>Major Assessments</a:t>
            </a:r>
            <a:r>
              <a:rPr kumimoji="0" lang="en-US" sz="6000" b="0" i="0" u="none" strike="noStrike" kern="1200" cap="none" spc="0" normalizeH="0" baseline="0" noProof="0">
                <a:ln>
                  <a:noFill/>
                </a:ln>
                <a:solidFill>
                  <a:srgbClr val="FF0000"/>
                </a:solidFill>
                <a:effectLst/>
                <a:uLnTx/>
                <a:uFillTx/>
                <a:latin typeface="Calibri"/>
                <a:ea typeface="+mn-ea"/>
                <a:cs typeface="+mn-cs"/>
              </a:rPr>
              <a: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Postsecondary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High School Academic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College List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Resume</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Personal Statement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College Applications</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FAFSA</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6000" b="0" i="0" u="none" strike="noStrike" kern="1200" cap="none" spc="0" normalizeH="0" baseline="0" noProof="0">
                <a:ln>
                  <a:noFill/>
                </a:ln>
                <a:solidFill>
                  <a:srgbClr val="675C53"/>
                </a:solidFill>
                <a:effectLst/>
                <a:uLnTx/>
                <a:uFillTx/>
                <a:latin typeface="Calibri"/>
                <a:ea typeface="+mn-ea"/>
                <a:cs typeface="+mn-cs"/>
              </a:rPr>
              <a:t>Scholarship List</a:t>
            </a:r>
          </a:p>
          <a:p>
            <a:pPr>
              <a:buFontTx/>
              <a:buChar char="•"/>
              <a:defRPr/>
            </a:pPr>
            <a:r>
              <a:rPr lang="en-US" sz="6000">
                <a:solidFill>
                  <a:srgbClr val="675C53"/>
                </a:solidFill>
                <a:latin typeface="Calibri"/>
                <a:cs typeface="Calibri"/>
              </a:rPr>
              <a:t>Making an Informed Decision</a:t>
            </a:r>
            <a:endParaRPr lang="en-US" sz="6400" b="0" i="0" u="none" strike="noStrike" kern="1200" cap="none" spc="0" normalizeH="0" baseline="0" noProof="0">
              <a:ln>
                <a:noFill/>
              </a:ln>
              <a:solidFill>
                <a:srgbClr val="675C53"/>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26625431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Updates to the Curriculum</a:t>
            </a: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7673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Updates to the Curriculum</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13</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0" name="Content Placeholder 2">
            <a:extLst>
              <a:ext uri="{FF2B5EF4-FFF2-40B4-BE49-F238E27FC236}">
                <a16:creationId xmlns:a16="http://schemas.microsoft.com/office/drawing/2014/main" id="{D9DCCBD0-6B32-4391-B843-EAEC93D18E6C}"/>
              </a:ext>
            </a:extLst>
          </p:cNvPr>
          <p:cNvSpPr txBox="1">
            <a:spLocks/>
          </p:cNvSpPr>
          <p:nvPr/>
        </p:nvSpPr>
        <p:spPr>
          <a:xfrm>
            <a:off x="295522" y="1625772"/>
            <a:ext cx="11286877" cy="4419600"/>
          </a:xfrm>
          <a:prstGeom prst="rect">
            <a:avLst/>
          </a:prstGeom>
        </p:spPr>
        <p:txBody>
          <a:bodyPr vert="horz" lIns="91440" tIns="45720" rIns="91440" bIns="45720" rtlCol="0" anchor="t">
            <a:no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kumimoji="0" lang="en-US" sz="2000" b="0" i="0" u="none" strike="noStrike" kern="1200" cap="none" spc="0" normalizeH="0" baseline="0" noProof="0" dirty="0">
                <a:ln>
                  <a:noFill/>
                </a:ln>
                <a:solidFill>
                  <a:srgbClr val="404040"/>
                </a:solidFill>
                <a:effectLst/>
                <a:uLnTx/>
                <a:uFillTx/>
                <a:latin typeface="Calibri"/>
                <a:ea typeface="+mn-ea"/>
                <a:cs typeface="+mn-cs"/>
              </a:rPr>
              <a:t>If you have used the </a:t>
            </a:r>
            <a:r>
              <a:rPr lang="en-US" sz="2000" dirty="0" err="1">
                <a:latin typeface="Calibri"/>
              </a:rPr>
              <a:t>PeerForward</a:t>
            </a:r>
            <a:r>
              <a:rPr lang="en-US" sz="2000" dirty="0">
                <a:latin typeface="Calibri"/>
              </a:rPr>
              <a:t> </a:t>
            </a:r>
            <a:r>
              <a:rPr kumimoji="0" lang="en-US" sz="2000" b="0" i="0" u="none" strike="noStrike" kern="1200" cap="none" spc="0" normalizeH="0" baseline="0" noProof="0" dirty="0">
                <a:ln>
                  <a:noFill/>
                </a:ln>
                <a:solidFill>
                  <a:srgbClr val="404040"/>
                </a:solidFill>
                <a:effectLst/>
                <a:uLnTx/>
                <a:uFillTx/>
                <a:latin typeface="Calibri"/>
                <a:ea typeface="+mn-ea"/>
                <a:cs typeface="+mn-cs"/>
              </a:rPr>
              <a:t>curriculum in the past, you may wonder what changes to expect in the new Navigator and Launch Digital Curriculum.</a:t>
            </a:r>
            <a:r>
              <a:rPr lang="en-US" sz="2000" dirty="0">
                <a:latin typeface="Calibri"/>
              </a:rPr>
              <a:t> </a:t>
            </a:r>
            <a:r>
              <a:rPr kumimoji="0" lang="en-US" sz="2000" b="0" i="0" u="none" strike="noStrike" kern="1200" cap="none" spc="0" normalizeH="0" baseline="0" noProof="0" dirty="0">
                <a:ln>
                  <a:noFill/>
                </a:ln>
                <a:solidFill>
                  <a:srgbClr val="404040"/>
                </a:solidFill>
                <a:effectLst/>
                <a:uLnTx/>
                <a:uFillTx/>
                <a:latin typeface="Calibri"/>
                <a:ea typeface="+mn-ea"/>
                <a:cs typeface="+mn-cs"/>
              </a:rPr>
              <a:t> Below are some updates:</a:t>
            </a: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Handouts “Quick Links” in the beginning of each book</a:t>
            </a:r>
            <a:endParaRPr lang="en-US" sz="1800" b="0" i="0" u="none" strike="noStrike" kern="1200" cap="none" spc="0" normalizeH="0" baseline="0" noProof="0" dirty="0">
              <a:ln>
                <a:noFill/>
              </a:ln>
              <a:solidFill>
                <a:srgbClr val="FF0000"/>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Updated Test and FAFSA Information</a:t>
            </a:r>
            <a:endParaRPr lang="en-US" sz="1800" b="0" i="0" u="none" strike="noStrike" kern="1200" cap="none" spc="0" normalizeH="0" baseline="0" noProof="0" dirty="0">
              <a:ln>
                <a:noFill/>
              </a:ln>
              <a:solidFill>
                <a:srgbClr val="FF0000"/>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Reflections instead of a journal</a:t>
            </a:r>
            <a:endParaRPr lang="en-US" sz="1800" b="0" i="0" u="none" strike="noStrike" kern="1200" cap="none" spc="0" normalizeH="0" baseline="0" noProof="0" dirty="0">
              <a:ln>
                <a:noFill/>
              </a:ln>
              <a:solidFill>
                <a:srgbClr val="FF0000"/>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Student Workbook content embedded in the curriculum</a:t>
            </a:r>
            <a:endParaRPr lang="en-US" sz="1800" b="0" i="0" u="none" strike="noStrike" kern="1200" cap="none" spc="0" normalizeH="0" baseline="0" noProof="0" dirty="0">
              <a:ln>
                <a:noFill/>
              </a:ln>
              <a:solidFill>
                <a:srgbClr val="FF0000"/>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Flexible set of lessons</a:t>
            </a:r>
            <a:endParaRPr lang="en-US" sz="1800" b="0" i="0" u="none" strike="noStrike" kern="1200" cap="none" spc="0" normalizeH="0" baseline="0" noProof="0" dirty="0">
              <a:ln>
                <a:noFill/>
              </a:ln>
              <a:solidFill>
                <a:srgbClr val="FF0000"/>
              </a:solidFill>
              <a:effectLst/>
              <a:uLnTx/>
              <a:uFillTx/>
              <a:latin typeface="Calibri"/>
              <a:cs typeface="Calibri"/>
            </a:endParaRPr>
          </a:p>
          <a:p>
            <a:pPr>
              <a:defRPr/>
            </a:pPr>
            <a:endParaRPr lang="en-US" sz="1800" b="0" i="0" u="none" strike="noStrike" kern="1200" cap="none" spc="0" normalizeH="0" baseline="0" noProof="0">
              <a:ln>
                <a:noFill/>
              </a:ln>
              <a:solidFill>
                <a:srgbClr val="FF0000"/>
              </a:solidFill>
              <a:effectLst/>
              <a:uLnTx/>
              <a:uFillTx/>
              <a:latin typeface="Calibri"/>
              <a:cs typeface="Calibri"/>
            </a:endParaRPr>
          </a:p>
          <a:p>
            <a:pPr>
              <a:defRPr/>
            </a:pPr>
            <a:r>
              <a:rPr lang="en-US" sz="1800" dirty="0">
                <a:solidFill>
                  <a:srgbClr val="FF0000"/>
                </a:solidFill>
                <a:latin typeface="Calibri"/>
                <a:cs typeface="Calibri"/>
              </a:rPr>
              <a:t>Re-organization of the 12th Grade Navigator text in units 3 and 4 (the FAFSA is now integrated into the College Application processes). </a:t>
            </a:r>
          </a:p>
          <a:p>
            <a:pPr marL="0" indent="0">
              <a:buNone/>
              <a:defRPr/>
            </a:pPr>
            <a:endParaRPr lang="en-US" sz="1600">
              <a:latin typeface="Calibri"/>
              <a:cs typeface="Calibri"/>
            </a:endParaRPr>
          </a:p>
        </p:txBody>
      </p:sp>
    </p:spTree>
    <p:extLst>
      <p:ext uri="{BB962C8B-B14F-4D97-AF65-F5344CB8AC3E}">
        <p14:creationId xmlns:p14="http://schemas.microsoft.com/office/powerpoint/2010/main" val="753820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400" b="1" kern="1200">
                <a:solidFill>
                  <a:schemeClr val="bg1"/>
                </a:solidFill>
                <a:latin typeface="+mj-lt"/>
                <a:ea typeface="+mj-ea"/>
                <a:cs typeface="+mj-cs"/>
              </a:rPr>
              <a:t>What You Will Find in the Curriculum</a:t>
            </a: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88577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What You Will Find in the Curriculum</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15</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1" name="Content Placeholder 2">
            <a:extLst>
              <a:ext uri="{FF2B5EF4-FFF2-40B4-BE49-F238E27FC236}">
                <a16:creationId xmlns:a16="http://schemas.microsoft.com/office/drawing/2014/main" id="{17602D5F-5ED9-4E7C-A5BB-26C6B292B3DD}"/>
              </a:ext>
            </a:extLst>
          </p:cNvPr>
          <p:cNvSpPr txBox="1">
            <a:spLocks/>
          </p:cNvSpPr>
          <p:nvPr/>
        </p:nvSpPr>
        <p:spPr>
          <a:xfrm>
            <a:off x="609600" y="1882576"/>
            <a:ext cx="8773222" cy="4975424"/>
          </a:xfrm>
          <a:prstGeom prst="rect">
            <a:avLst/>
          </a:prstGeom>
        </p:spPr>
        <p:txBody>
          <a:bodyPr vert="horz" lIns="91440" tIns="45720" rIns="91440" bIns="45720" rtlCol="0" anchor="t">
            <a:norm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defRPr/>
            </a:pPr>
            <a:r>
              <a:rPr kumimoji="0" lang="en-US" sz="1500" b="0" i="0" u="none" strike="noStrike" kern="1200" cap="none" spc="0" normalizeH="0" baseline="0" noProof="0" dirty="0">
                <a:ln>
                  <a:noFill/>
                </a:ln>
                <a:solidFill>
                  <a:srgbClr val="000000"/>
                </a:solidFill>
                <a:effectLst/>
                <a:uLnTx/>
                <a:uFillTx/>
                <a:latin typeface="Calibri"/>
                <a:ea typeface="+mn-ea"/>
                <a:cs typeface="+mn-cs"/>
              </a:rPr>
              <a:t>In the beginning of each book, you will find a </a:t>
            </a:r>
            <a:r>
              <a:rPr kumimoji="0" lang="en-US" sz="1500" b="1" i="0" u="none" strike="noStrike" kern="1200" cap="none" spc="0" normalizeH="0" baseline="0" noProof="0" dirty="0">
                <a:ln>
                  <a:noFill/>
                </a:ln>
                <a:solidFill>
                  <a:srgbClr val="FF0000"/>
                </a:solidFill>
                <a:effectLst/>
                <a:uLnTx/>
                <a:uFillTx/>
                <a:latin typeface="Calibri"/>
                <a:ea typeface="+mn-ea"/>
                <a:cs typeface="+mn-cs"/>
              </a:rPr>
              <a:t>roadmap</a:t>
            </a:r>
            <a:r>
              <a:rPr kumimoji="0" lang="en-US" sz="1500" b="0" i="0" u="none" strike="noStrike" kern="1200" cap="none" spc="0" normalizeH="0" baseline="0" noProof="0" dirty="0">
                <a:ln>
                  <a:noFill/>
                </a:ln>
                <a:solidFill>
                  <a:srgbClr val="007D93"/>
                </a:solidFill>
                <a:effectLst/>
                <a:uLnTx/>
                <a:uFillTx/>
                <a:latin typeface="Calibri"/>
                <a:ea typeface="+mn-ea"/>
                <a:cs typeface="+mn-cs"/>
              </a:rPr>
              <a:t> </a:t>
            </a:r>
            <a:r>
              <a:rPr kumimoji="0" lang="en-US" sz="1500" b="0" i="0" u="none" strike="noStrike" kern="1200" cap="none" spc="0" normalizeH="0" baseline="0" noProof="0" dirty="0">
                <a:ln>
                  <a:noFill/>
                </a:ln>
                <a:solidFill>
                  <a:srgbClr val="000000"/>
                </a:solidFill>
                <a:effectLst/>
                <a:uLnTx/>
                <a:uFillTx/>
                <a:latin typeface="Calibri"/>
                <a:ea typeface="+mn-ea"/>
                <a:cs typeface="+mn-cs"/>
              </a:rPr>
              <a:t>with all of the units covered in the curriculum.</a:t>
            </a:r>
            <a:r>
              <a:rPr lang="en-US" sz="1500" dirty="0">
                <a:solidFill>
                  <a:srgbClr val="000000"/>
                </a:solidFill>
                <a:latin typeface="Calibri"/>
              </a:rPr>
              <a:t> </a:t>
            </a:r>
            <a:r>
              <a:rPr kumimoji="0" lang="en-US" sz="1500" b="0" i="0" u="none" strike="noStrike" kern="1200" cap="none" spc="0" normalizeH="0" baseline="0" noProof="0" dirty="0">
                <a:ln>
                  <a:noFill/>
                </a:ln>
                <a:solidFill>
                  <a:srgbClr val="000000"/>
                </a:solidFill>
                <a:effectLst/>
                <a:uLnTx/>
                <a:uFillTx/>
                <a:latin typeface="Calibri"/>
                <a:ea typeface="+mn-ea"/>
                <a:cs typeface="+mn-cs"/>
              </a:rPr>
              <a:t> The months indicated on this roadmap are suggested timeframes.</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500" b="0" i="0" u="none" strike="noStrike" kern="1200" cap="none" spc="0" normalizeH="0" baseline="0" noProof="0">
              <a:ln>
                <a:noFill/>
              </a:ln>
              <a:solidFill>
                <a:srgbClr val="000000"/>
              </a:solidFill>
              <a:effectLst/>
              <a:uLnTx/>
              <a:uFillTx/>
              <a:latin typeface="Calibri"/>
              <a:ea typeface="+mn-ea"/>
              <a:cs typeface="+mn-cs"/>
            </a:endParaRPr>
          </a:p>
          <a:p>
            <a:pPr marL="285750" indent="-285750">
              <a:defRPr/>
            </a:pPr>
            <a:r>
              <a:rPr kumimoji="0" lang="en-US" sz="1500" b="0" i="0" u="none" strike="noStrike" kern="1200" cap="none" spc="0" normalizeH="0" baseline="0" noProof="0" dirty="0">
                <a:ln>
                  <a:noFill/>
                </a:ln>
                <a:solidFill>
                  <a:srgbClr val="000000"/>
                </a:solidFill>
                <a:effectLst/>
                <a:uLnTx/>
                <a:uFillTx/>
                <a:latin typeface="Calibri"/>
                <a:ea typeface="+mn-ea"/>
                <a:cs typeface="+mn-cs"/>
              </a:rPr>
              <a:t>A </a:t>
            </a:r>
            <a:r>
              <a:rPr kumimoji="0" lang="en-US" sz="1500" b="1" i="0" u="none" strike="noStrike" kern="1200" cap="none" spc="0" normalizeH="0" baseline="0" noProof="0" dirty="0">
                <a:ln>
                  <a:noFill/>
                </a:ln>
                <a:solidFill>
                  <a:srgbClr val="FF0000"/>
                </a:solidFill>
                <a:effectLst/>
                <a:uLnTx/>
                <a:uFillTx/>
                <a:latin typeface="Calibri"/>
                <a:ea typeface="+mn-ea"/>
                <a:cs typeface="+mn-cs"/>
              </a:rPr>
              <a:t>scope and sequence</a:t>
            </a:r>
            <a:r>
              <a:rPr kumimoji="0" lang="en-US" sz="1500" b="0" i="0" u="none" strike="noStrike" kern="1200" cap="none" spc="0" normalizeH="0" baseline="0" noProof="0" dirty="0">
                <a:ln>
                  <a:noFill/>
                </a:ln>
                <a:solidFill>
                  <a:srgbClr val="FF0000"/>
                </a:solidFill>
                <a:effectLst/>
                <a:uLnTx/>
                <a:uFillTx/>
                <a:latin typeface="Calibri"/>
                <a:ea typeface="+mn-ea"/>
                <a:cs typeface="+mn-cs"/>
              </a:rPr>
              <a:t> </a:t>
            </a:r>
            <a:r>
              <a:rPr kumimoji="0" lang="en-US" sz="1500" b="0" i="0" u="none" strike="noStrike" kern="1200" cap="none" spc="0" normalizeH="0" baseline="0" noProof="0" dirty="0">
                <a:ln>
                  <a:noFill/>
                </a:ln>
                <a:solidFill>
                  <a:srgbClr val="000000"/>
                </a:solidFill>
                <a:effectLst/>
                <a:uLnTx/>
                <a:uFillTx/>
                <a:latin typeface="Calibri"/>
                <a:ea typeface="+mn-ea"/>
                <a:cs typeface="+mn-cs"/>
              </a:rPr>
              <a:t>chart, provided at the beginning of each book outlines the assessments, outcomes, and objectives for each lesson.</a:t>
            </a:r>
            <a:r>
              <a:rPr lang="en-US" sz="1500" dirty="0">
                <a:solidFill>
                  <a:srgbClr val="000000"/>
                </a:solidFill>
                <a:latin typeface="Calibri"/>
              </a:rPr>
              <a:t> </a:t>
            </a:r>
            <a:r>
              <a:rPr kumimoji="0" lang="en-US" sz="1500" b="0" i="0" u="none" strike="noStrike" kern="1200" cap="none" spc="0" normalizeH="0" baseline="0" noProof="0" dirty="0">
                <a:ln>
                  <a:noFill/>
                </a:ln>
                <a:solidFill>
                  <a:srgbClr val="000000"/>
                </a:solidFill>
                <a:effectLst/>
                <a:uLnTx/>
                <a:uFillTx/>
                <a:latin typeface="Calibri"/>
                <a:ea typeface="+mn-ea"/>
                <a:cs typeface="+mn-cs"/>
              </a:rPr>
              <a:t> These are </a:t>
            </a:r>
            <a:r>
              <a:rPr lang="en-US" sz="1500" dirty="0" err="1">
                <a:solidFill>
                  <a:srgbClr val="000000"/>
                </a:solidFill>
                <a:latin typeface="Calibri"/>
              </a:rPr>
              <a:t>suggetions</a:t>
            </a:r>
            <a:r>
              <a:rPr lang="en-US" sz="1500" dirty="0">
                <a:solidFill>
                  <a:srgbClr val="000000"/>
                </a:solidFill>
                <a:latin typeface="Calibri"/>
              </a:rPr>
              <a:t> and can</a:t>
            </a:r>
            <a:r>
              <a:rPr kumimoji="0" lang="en-US" sz="1500" b="0" i="0" u="none" strike="noStrike" kern="1200" cap="none" spc="0" normalizeH="0" baseline="0" noProof="0" dirty="0">
                <a:ln>
                  <a:noFill/>
                </a:ln>
                <a:solidFill>
                  <a:srgbClr val="000000"/>
                </a:solidFill>
                <a:effectLst/>
                <a:uLnTx/>
                <a:uFillTx/>
                <a:latin typeface="Calibri"/>
                <a:ea typeface="+mn-ea"/>
                <a:cs typeface="+mn-cs"/>
              </a:rPr>
              <a:t> be tailored to fit the needs of your particular group of students.</a:t>
            </a:r>
            <a:endParaRPr lang="en-US" sz="1500" b="0" i="0" u="none" strike="noStrike" kern="1200" cap="none" spc="0" normalizeH="0" baseline="0" noProof="0" dirty="0">
              <a:ln>
                <a:noFill/>
              </a:ln>
              <a:solidFill>
                <a:srgbClr val="000000"/>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500" b="0" i="0" u="none" strike="noStrike" kern="1200" cap="none" spc="0" normalizeH="0" baseline="0" noProof="0">
              <a:ln>
                <a:noFill/>
              </a:ln>
              <a:solidFill>
                <a:srgbClr val="000000"/>
              </a:solidFill>
              <a:effectLst/>
              <a:uLnTx/>
              <a:uFillTx/>
              <a:latin typeface="Calibri"/>
              <a:ea typeface="+mn-ea"/>
              <a:cs typeface="+mn-cs"/>
            </a:endParaRPr>
          </a:p>
          <a:p>
            <a:pPr marL="285750" indent="-285750">
              <a:defRPr/>
            </a:pPr>
            <a:r>
              <a:rPr kumimoji="0" lang="en-US" sz="1500" b="0" i="0" u="none" strike="noStrike" kern="1200" cap="none" spc="0" normalizeH="0" baseline="0" noProof="0" dirty="0">
                <a:ln>
                  <a:noFill/>
                </a:ln>
                <a:solidFill>
                  <a:srgbClr val="000000"/>
                </a:solidFill>
                <a:effectLst/>
                <a:uLnTx/>
                <a:uFillTx/>
                <a:latin typeface="Calibri"/>
                <a:ea typeface="+mn-ea"/>
                <a:cs typeface="+mn-cs"/>
              </a:rPr>
              <a:t>Prior to each lesson, you will find a </a:t>
            </a:r>
            <a:r>
              <a:rPr kumimoji="0" lang="en-US" sz="1500" b="1" i="0" u="none" strike="noStrike" kern="1200" cap="none" spc="0" normalizeH="0" baseline="0" noProof="0" dirty="0">
                <a:ln>
                  <a:noFill/>
                </a:ln>
                <a:solidFill>
                  <a:srgbClr val="FF0000"/>
                </a:solidFill>
                <a:effectLst/>
                <a:uLnTx/>
                <a:uFillTx/>
                <a:latin typeface="Calibri"/>
                <a:ea typeface="+mn-ea"/>
                <a:cs typeface="+mn-cs"/>
              </a:rPr>
              <a:t>header page </a:t>
            </a:r>
            <a:r>
              <a:rPr kumimoji="0" lang="en-US" sz="1500" b="0" i="0" u="none" strike="noStrike" kern="1200" cap="none" spc="0" normalizeH="0" baseline="0" noProof="0" dirty="0">
                <a:ln>
                  <a:noFill/>
                </a:ln>
                <a:solidFill>
                  <a:srgbClr val="000000"/>
                </a:solidFill>
                <a:effectLst/>
                <a:uLnTx/>
                <a:uFillTx/>
                <a:latin typeface="Calibri"/>
                <a:ea typeface="+mn-ea"/>
                <a:cs typeface="+mn-cs"/>
              </a:rPr>
              <a:t>with the learning objectives, assessments (if applicable), materials, </a:t>
            </a:r>
            <a:r>
              <a:rPr kumimoji="0" lang="en-US" sz="1500" b="0" i="0" u="none" strike="noStrike" kern="1200" cap="none" spc="0" normalizeH="0" baseline="0" noProof="0" dirty="0" err="1">
                <a:ln>
                  <a:noFill/>
                </a:ln>
                <a:solidFill>
                  <a:srgbClr val="000000"/>
                </a:solidFill>
                <a:effectLst/>
                <a:uLnTx/>
                <a:uFillTx/>
                <a:latin typeface="Calibri"/>
                <a:ea typeface="+mn-ea"/>
                <a:cs typeface="+mn-cs"/>
              </a:rPr>
              <a:t>PeerForward</a:t>
            </a:r>
            <a:r>
              <a:rPr kumimoji="0" lang="en-US" sz="1500" b="0" i="0" u="none" strike="noStrike" kern="1200" cap="none" spc="0" normalizeH="0" baseline="0" noProof="0" dirty="0">
                <a:ln>
                  <a:noFill/>
                </a:ln>
                <a:solidFill>
                  <a:srgbClr val="000000"/>
                </a:solidFill>
                <a:effectLst/>
                <a:uLnTx/>
                <a:uFillTx/>
                <a:latin typeface="Calibri"/>
                <a:ea typeface="+mn-ea"/>
                <a:cs typeface="+mn-cs"/>
              </a:rPr>
              <a:t> Core Understandings, and necessary preparation steps.</a:t>
            </a:r>
            <a:r>
              <a:rPr lang="en-US" sz="1500" dirty="0">
                <a:solidFill>
                  <a:srgbClr val="000000"/>
                </a:solidFill>
                <a:latin typeface="Calibri"/>
              </a:rPr>
              <a:t>   </a:t>
            </a:r>
            <a:endParaRPr lang="en-US" sz="1500" b="0" i="0" u="none" strike="noStrike" kern="1200" cap="none" spc="0" normalizeH="0" baseline="0" noProof="0" dirty="0">
              <a:ln>
                <a:noFill/>
              </a:ln>
              <a:solidFill>
                <a:srgbClr val="000000"/>
              </a:solidFill>
              <a:effectLst/>
              <a:uLnTx/>
              <a:uFillTx/>
              <a:latin typeface="Calibri"/>
              <a:cs typeface="Calibri"/>
            </a:endParaRPr>
          </a:p>
          <a:p>
            <a:pPr marL="285750" marR="0" lvl="0" indent="-285750" algn="l" defTabSz="914400" rtl="0" eaLnBrk="1" fontAlgn="auto" latinLnBrk="0" hangingPunct="1">
              <a:lnSpc>
                <a:spcPts val="2400"/>
              </a:lnSpc>
              <a:spcBef>
                <a:spcPts val="300"/>
              </a:spcBef>
              <a:spcAft>
                <a:spcPts val="300"/>
              </a:spcAft>
              <a:buClrTx/>
              <a:buSzTx/>
              <a:buFont typeface="Arial" pitchFamily="34" charset="0"/>
              <a:buChar char="•"/>
              <a:tabLst/>
              <a:defRPr/>
            </a:pPr>
            <a:endParaRPr kumimoji="0" lang="en-US" sz="15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500" b="0" i="0" u="none" strike="noStrike" kern="1200" cap="none" spc="0" normalizeH="0" baseline="0" noProof="0" dirty="0">
                <a:ln>
                  <a:noFill/>
                </a:ln>
                <a:solidFill>
                  <a:srgbClr val="000000"/>
                </a:solidFill>
                <a:effectLst/>
                <a:uLnTx/>
                <a:uFillTx/>
                <a:latin typeface="Calibri"/>
                <a:ea typeface="+mn-ea"/>
                <a:cs typeface="+mn-cs"/>
              </a:rPr>
              <a:t>Each lesson plan includes a suggested </a:t>
            </a:r>
            <a:r>
              <a:rPr kumimoji="0" lang="en-US" sz="1500" b="1" i="0" u="none" strike="noStrike" kern="1200" cap="none" spc="0" normalizeH="0" baseline="0" noProof="0" dirty="0">
                <a:ln>
                  <a:noFill/>
                </a:ln>
                <a:solidFill>
                  <a:srgbClr val="FF0000"/>
                </a:solidFill>
                <a:effectLst/>
                <a:uLnTx/>
                <a:uFillTx/>
                <a:latin typeface="Calibri"/>
                <a:ea typeface="+mn-ea"/>
                <a:cs typeface="+mn-cs"/>
              </a:rPr>
              <a:t>lesson procedure</a:t>
            </a:r>
            <a:r>
              <a:rPr kumimoji="0" lang="en-US" sz="1500" b="0" i="0" u="none" strike="noStrike" kern="1200" cap="none" spc="0" normalizeH="0" baseline="0" noProof="0" dirty="0">
                <a:ln>
                  <a:noFill/>
                </a:ln>
                <a:solidFill>
                  <a:srgbClr val="FF0000"/>
                </a:solidFill>
                <a:effectLst/>
                <a:uLnTx/>
                <a:uFillTx/>
                <a:latin typeface="Calibri"/>
                <a:ea typeface="+mn-ea"/>
                <a:cs typeface="+mn-cs"/>
              </a:rPr>
              <a:t> </a:t>
            </a:r>
            <a:r>
              <a:rPr kumimoji="0" lang="en-US" sz="1500" b="0" i="0" u="none" strike="noStrike" kern="1200" cap="none" spc="0" normalizeH="0" baseline="0" noProof="0" dirty="0">
                <a:ln>
                  <a:noFill/>
                </a:ln>
                <a:solidFill>
                  <a:srgbClr val="000000"/>
                </a:solidFill>
                <a:effectLst/>
                <a:uLnTx/>
                <a:uFillTx/>
                <a:latin typeface="Calibri"/>
                <a:ea typeface="+mn-ea"/>
                <a:cs typeface="+mn-cs"/>
              </a:rPr>
              <a:t>with dynamic activities for students</a:t>
            </a:r>
            <a:r>
              <a:rPr kumimoji="0" lang="en-US" sz="1600" b="0" i="0" u="none" strike="noStrike" kern="1200" cap="none" spc="0" normalizeH="0" baseline="0" noProof="0" dirty="0">
                <a:ln>
                  <a:noFill/>
                </a:ln>
                <a:solidFill>
                  <a:srgbClr val="000000"/>
                </a:solidFill>
                <a:effectLst/>
                <a:uLnTx/>
                <a:uFillTx/>
                <a:latin typeface="Calibri"/>
                <a:ea typeface="+mn-ea"/>
                <a:cs typeface="+mn-cs"/>
              </a:rPr>
              <a:t>.</a:t>
            </a:r>
            <a:endParaRPr lang="en-US" sz="1600" b="0" i="0" u="none" strike="noStrike" kern="1200" cap="none" spc="0" normalizeH="0" baseline="0" noProof="0" dirty="0">
              <a:ln>
                <a:noFill/>
              </a:ln>
              <a:solidFill>
                <a:srgbClr val="000000"/>
              </a:solidFill>
              <a:effectLst/>
              <a:uLnTx/>
              <a:uFillTx/>
              <a:latin typeface="Calibri"/>
              <a:cs typeface="Calibri"/>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9827130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What You Will Find in the Curriculum</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16</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8" name="Content Placeholder 2">
            <a:extLst>
              <a:ext uri="{FF2B5EF4-FFF2-40B4-BE49-F238E27FC236}">
                <a16:creationId xmlns:a16="http://schemas.microsoft.com/office/drawing/2014/main" id="{42478BAB-3A3B-456F-9484-BDEC957AF2B6}"/>
              </a:ext>
            </a:extLst>
          </p:cNvPr>
          <p:cNvSpPr txBox="1">
            <a:spLocks/>
          </p:cNvSpPr>
          <p:nvPr/>
        </p:nvSpPr>
        <p:spPr>
          <a:xfrm>
            <a:off x="533400" y="1713638"/>
            <a:ext cx="10678222" cy="4975424"/>
          </a:xfrm>
          <a:prstGeom prst="rect">
            <a:avLst/>
          </a:prstGeom>
        </p:spPr>
        <p:txBody>
          <a:bodyPr vert="horz" lIns="91440" tIns="45720" rIns="91440" bIns="45720" rtlCol="0">
            <a:norm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Many lessons include tips for </a:t>
            </a:r>
            <a:r>
              <a:rPr kumimoji="0" lang="en-US" sz="1600" b="1" i="0" u="none" strike="noStrike" kern="1200" cap="none" spc="0" normalizeH="0" baseline="0" noProof="0">
                <a:ln>
                  <a:noFill/>
                </a:ln>
                <a:solidFill>
                  <a:srgbClr val="FF0000"/>
                </a:solidFill>
                <a:effectLst/>
                <a:uLnTx/>
                <a:uFillTx/>
                <a:latin typeface="Calibri"/>
                <a:ea typeface="+mn-ea"/>
                <a:cs typeface="+mn-cs"/>
              </a:rPr>
              <a:t>extending the lesson</a:t>
            </a:r>
            <a:r>
              <a:rPr kumimoji="0" lang="en-US" sz="1600" b="0" i="0" u="none" strike="noStrike" kern="1200" cap="none" spc="0" normalizeH="0" baseline="0" noProof="0">
                <a:ln>
                  <a:noFill/>
                </a:ln>
                <a:solidFill>
                  <a:srgbClr val="FF0000"/>
                </a:solidFill>
                <a:effectLst/>
                <a:uLnTx/>
                <a:uFillTx/>
                <a:latin typeface="Calibri"/>
                <a:ea typeface="+mn-ea"/>
                <a:cs typeface="+mn-cs"/>
              </a:rPr>
              <a:t>, </a:t>
            </a:r>
            <a:r>
              <a:rPr kumimoji="0" lang="en-US" sz="1600" b="1" i="0" u="none" strike="noStrike" kern="1200" cap="none" spc="0" normalizeH="0" baseline="0" noProof="0">
                <a:ln>
                  <a:noFill/>
                </a:ln>
                <a:solidFill>
                  <a:srgbClr val="FF0000"/>
                </a:solidFill>
                <a:effectLst/>
                <a:uLnTx/>
                <a:uFillTx/>
                <a:latin typeface="Calibri"/>
                <a:ea typeface="+mn-ea"/>
                <a:cs typeface="+mn-cs"/>
              </a:rPr>
              <a:t>suggestions for differentiated learning</a:t>
            </a:r>
            <a:r>
              <a:rPr kumimoji="0" lang="en-US" sz="1600" b="0" i="0" u="none" strike="noStrike" kern="1200" cap="none" spc="0" normalizeH="0" baseline="0" noProof="0">
                <a:ln>
                  <a:noFill/>
                </a:ln>
                <a:solidFill>
                  <a:srgbClr val="000000"/>
                </a:solidFill>
                <a:effectLst/>
                <a:uLnTx/>
                <a:uFillTx/>
                <a:latin typeface="Calibri"/>
                <a:ea typeface="+mn-ea"/>
                <a:cs typeface="+mn-cs"/>
              </a:rPr>
              <a:t>, as well opportunities for </a:t>
            </a:r>
            <a:r>
              <a:rPr kumimoji="0" lang="en-US" sz="1600" b="1" i="0" u="none" strike="noStrike" kern="1200" cap="none" spc="0" normalizeH="0" baseline="0" noProof="0">
                <a:ln>
                  <a:noFill/>
                </a:ln>
                <a:solidFill>
                  <a:srgbClr val="FF0000"/>
                </a:solidFill>
                <a:effectLst/>
                <a:uLnTx/>
                <a:uFillTx/>
                <a:latin typeface="Calibri"/>
                <a:ea typeface="+mn-ea"/>
                <a:cs typeface="+mn-cs"/>
              </a:rPr>
              <a:t>reflection</a:t>
            </a:r>
            <a:r>
              <a:rPr kumimoji="0" lang="en-US" sz="1600" b="0" i="0" u="none" strike="noStrike" kern="1200" cap="none" spc="0" normalizeH="0" baseline="0" noProof="0">
                <a:ln>
                  <a:noFill/>
                </a:ln>
                <a:solidFill>
                  <a:srgbClr val="000000"/>
                </a:solidFill>
                <a:effectLst/>
                <a:uLnTx/>
                <a:uFillTx/>
                <a:latin typeface="Calibri"/>
                <a:ea typeface="+mn-ea"/>
                <a:cs typeface="+mn-cs"/>
              </a:rPr>
              <a:t> that ask students to reflect upon that given topic or activity.</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Some lessons include </a:t>
            </a:r>
            <a:r>
              <a:rPr kumimoji="0" lang="en-US" sz="1600" b="1" i="0" u="none" strike="noStrike" kern="1200" cap="none" spc="0" normalizeH="0" baseline="0" noProof="0">
                <a:ln>
                  <a:noFill/>
                </a:ln>
                <a:solidFill>
                  <a:srgbClr val="FF0000"/>
                </a:solidFill>
                <a:effectLst/>
                <a:uLnTx/>
                <a:uFillTx/>
                <a:latin typeface="Calibri"/>
                <a:ea typeface="+mn-ea"/>
                <a:cs typeface="+mn-cs"/>
              </a:rPr>
              <a:t>best practices</a:t>
            </a:r>
            <a:r>
              <a:rPr kumimoji="0" lang="en-US" sz="1600" b="0" i="0" u="none" strike="noStrike" kern="1200" cap="none" spc="0" normalizeH="0" baseline="0" noProof="0">
                <a:ln>
                  <a:noFill/>
                </a:ln>
                <a:solidFill>
                  <a:srgbClr val="FF0000"/>
                </a:solidFill>
                <a:effectLst/>
                <a:uLnTx/>
                <a:uFillTx/>
                <a:latin typeface="Calibri"/>
                <a:ea typeface="+mn-ea"/>
                <a:cs typeface="+mn-cs"/>
              </a:rPr>
              <a:t> </a:t>
            </a:r>
            <a:r>
              <a:rPr kumimoji="0" lang="en-US" sz="1600" b="0" i="0" u="none" strike="noStrike" kern="1200" cap="none" spc="0" normalizeH="0" baseline="0" noProof="0">
                <a:ln>
                  <a:noFill/>
                </a:ln>
                <a:solidFill>
                  <a:srgbClr val="000000"/>
                </a:solidFill>
                <a:effectLst/>
                <a:uLnTx/>
                <a:uFillTx/>
                <a:latin typeface="Calibri"/>
                <a:ea typeface="+mn-ea"/>
                <a:cs typeface="+mn-cs"/>
              </a:rPr>
              <a:t>that can provide additional support in carrying out the lesson.</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Following each lesson procedure, you will find </a:t>
            </a:r>
            <a:r>
              <a:rPr kumimoji="0" lang="en-US" sz="1600" b="1" i="0" u="none" strike="noStrike" kern="1200" cap="none" spc="0" normalizeH="0" baseline="0" noProof="0">
                <a:ln>
                  <a:noFill/>
                </a:ln>
                <a:solidFill>
                  <a:srgbClr val="FF0000"/>
                </a:solidFill>
                <a:effectLst/>
                <a:uLnTx/>
                <a:uFillTx/>
                <a:latin typeface="Calibri"/>
                <a:ea typeface="+mn-ea"/>
                <a:cs typeface="+mn-cs"/>
              </a:rPr>
              <a:t>corresponding handouts</a:t>
            </a:r>
            <a:r>
              <a:rPr kumimoji="0" lang="en-US" sz="1600" b="0" i="0" u="none" strike="noStrike" kern="1200" cap="none" spc="0" normalizeH="0" baseline="0" noProof="0">
                <a:ln>
                  <a:noFill/>
                </a:ln>
                <a:solidFill>
                  <a:srgbClr val="FF0000"/>
                </a:solidFill>
                <a:effectLst/>
                <a:uLnTx/>
                <a:uFillTx/>
                <a:latin typeface="Calibri"/>
                <a:ea typeface="+mn-ea"/>
                <a:cs typeface="+mn-cs"/>
              </a:rPr>
              <a:t> </a:t>
            </a:r>
            <a:r>
              <a:rPr kumimoji="0" lang="en-US" sz="1600" b="0" i="0" u="none" strike="noStrike" kern="1200" cap="none" spc="0" normalizeH="0" baseline="0" noProof="0">
                <a:ln>
                  <a:noFill/>
                </a:ln>
                <a:solidFill>
                  <a:srgbClr val="000000"/>
                </a:solidFill>
                <a:effectLst/>
                <a:uLnTx/>
                <a:uFillTx/>
                <a:latin typeface="Calibri"/>
                <a:ea typeface="+mn-ea"/>
                <a:cs typeface="+mn-cs"/>
              </a:rPr>
              <a:t>for students or reference materials to carry out the lesson.  These handouts are specific to the grade level selected.  </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600" b="0" i="0" u="none" strike="noStrike" kern="1200" cap="none" spc="0" normalizeH="0" baseline="0" noProof="0">
              <a:ln>
                <a:noFill/>
              </a:ln>
              <a:solidFill>
                <a:srgbClr val="000000"/>
              </a:solidFill>
              <a:effectLst/>
              <a:uLnTx/>
              <a:uFillTx/>
              <a:latin typeface="Calibri"/>
              <a:ea typeface="+mn-ea"/>
              <a:cs typeface="+mn-cs"/>
            </a:endParaRPr>
          </a:p>
          <a:p>
            <a:pPr marL="285750" marR="0" lvl="0" indent="-285750" algn="l" defTabSz="914400" rtl="0" eaLnBrk="1" fontAlgn="auto" latinLnBrk="0" hangingPunct="1">
              <a:lnSpc>
                <a:spcPts val="2400"/>
              </a:lnSpc>
              <a:spcBef>
                <a:spcPts val="300"/>
              </a:spcBef>
              <a:spcAft>
                <a:spcPts val="300"/>
              </a:spcAft>
              <a:buClrTx/>
              <a:buSzTx/>
              <a:buFont typeface="Arial" pitchFamily="34" charset="0"/>
              <a:buChar char="•"/>
              <a:tabLst/>
              <a:defRPr/>
            </a:pPr>
            <a:r>
              <a:rPr kumimoji="0" lang="en-US" sz="1600" b="0" i="0" u="none" strike="noStrike" kern="1200" cap="none" spc="0" normalizeH="0" baseline="0" noProof="0">
                <a:ln>
                  <a:noFill/>
                </a:ln>
                <a:solidFill>
                  <a:srgbClr val="000000"/>
                </a:solidFill>
                <a:effectLst/>
                <a:uLnTx/>
                <a:uFillTx/>
                <a:latin typeface="Calibri"/>
                <a:ea typeface="+mn-ea"/>
                <a:cs typeface="+mn-cs"/>
              </a:rPr>
              <a:t>At the end of the each </a:t>
            </a:r>
            <a:r>
              <a:rPr kumimoji="0" lang="en-US" sz="1600" b="0" i="0" u="none" strike="noStrike" kern="1200" cap="none" spc="0" normalizeH="0" baseline="0" noProof="0" err="1">
                <a:ln>
                  <a:noFill/>
                </a:ln>
                <a:solidFill>
                  <a:srgbClr val="000000"/>
                </a:solidFill>
                <a:effectLst/>
                <a:uLnTx/>
                <a:uFillTx/>
                <a:latin typeface="Calibri"/>
                <a:ea typeface="+mn-ea"/>
                <a:cs typeface="+mn-cs"/>
              </a:rPr>
              <a:t>Ebook</a:t>
            </a:r>
            <a:r>
              <a:rPr kumimoji="0" lang="en-US" sz="1600" b="0" i="0" u="none" strike="noStrike" kern="1200" cap="none" spc="0" normalizeH="0" baseline="0" noProof="0">
                <a:ln>
                  <a:noFill/>
                </a:ln>
                <a:solidFill>
                  <a:srgbClr val="000000"/>
                </a:solidFill>
                <a:effectLst/>
                <a:uLnTx/>
                <a:uFillTx/>
                <a:latin typeface="Calibri"/>
                <a:ea typeface="+mn-ea"/>
                <a:cs typeface="+mn-cs"/>
              </a:rPr>
              <a:t> is a </a:t>
            </a:r>
            <a:r>
              <a:rPr kumimoji="0" lang="en-US" sz="1600" b="1" i="0" u="none" strike="noStrike" kern="1200" cap="none" spc="0" normalizeH="0" baseline="0" noProof="0">
                <a:ln>
                  <a:noFill/>
                </a:ln>
                <a:solidFill>
                  <a:srgbClr val="FF0000"/>
                </a:solidFill>
                <a:effectLst/>
                <a:uLnTx/>
                <a:uFillTx/>
                <a:latin typeface="Calibri"/>
                <a:ea typeface="+mn-ea"/>
                <a:cs typeface="+mn-cs"/>
              </a:rPr>
              <a:t>glossary</a:t>
            </a:r>
            <a:r>
              <a:rPr kumimoji="0" lang="en-US" sz="1600" b="1" i="0" u="none" strike="noStrike" kern="1200" cap="none" spc="0" normalizeH="0" baseline="0" noProof="0">
                <a:ln>
                  <a:noFill/>
                </a:ln>
                <a:solidFill>
                  <a:srgbClr val="000000"/>
                </a:solidFill>
                <a:effectLst/>
                <a:uLnTx/>
                <a:uFillTx/>
                <a:latin typeface="Calibri"/>
                <a:ea typeface="+mn-ea"/>
                <a:cs typeface="+mn-cs"/>
              </a:rPr>
              <a:t> </a:t>
            </a:r>
            <a:r>
              <a:rPr kumimoji="0" lang="en-US" sz="1600" b="0" i="0" u="none" strike="noStrike" kern="1200" cap="none" spc="0" normalizeH="0" baseline="0" noProof="0">
                <a:ln>
                  <a:noFill/>
                </a:ln>
                <a:solidFill>
                  <a:srgbClr val="000000"/>
                </a:solidFill>
                <a:effectLst/>
                <a:uLnTx/>
                <a:uFillTx/>
                <a:latin typeface="Calibri"/>
                <a:ea typeface="+mn-ea"/>
                <a:cs typeface="+mn-cs"/>
              </a:rPr>
              <a:t>that provides a list of terms found throughout the curriculum.</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16794764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800" b="1" kern="1200">
                <a:solidFill>
                  <a:schemeClr val="bg1"/>
                </a:solidFill>
                <a:latin typeface="+mj-lt"/>
                <a:ea typeface="+mj-ea"/>
                <a:cs typeface="+mj-cs"/>
              </a:rPr>
              <a:t>Curriculum Highlights</a:t>
            </a: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61607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Lesson Plan Overview</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18</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pic>
        <p:nvPicPr>
          <p:cNvPr id="23" name="Picture 22">
            <a:extLst>
              <a:ext uri="{FF2B5EF4-FFF2-40B4-BE49-F238E27FC236}">
                <a16:creationId xmlns:a16="http://schemas.microsoft.com/office/drawing/2014/main" id="{C73AA14F-E9C7-4B68-ADEC-3E7893F9F66E}"/>
              </a:ext>
            </a:extLst>
          </p:cNvPr>
          <p:cNvPicPr>
            <a:picLocks noChangeAspect="1"/>
          </p:cNvPicPr>
          <p:nvPr/>
        </p:nvPicPr>
        <p:blipFill rotWithShape="1">
          <a:blip r:embed="rId4"/>
          <a:srcRect t="7315"/>
          <a:stretch/>
        </p:blipFill>
        <p:spPr>
          <a:xfrm>
            <a:off x="3710540" y="1872926"/>
            <a:ext cx="3915137" cy="4648200"/>
          </a:xfrm>
          <a:prstGeom prst="rect">
            <a:avLst/>
          </a:prstGeom>
          <a:ln>
            <a:noFill/>
          </a:ln>
          <a:effectLst>
            <a:outerShdw blurRad="292100" dist="139700" dir="2700000" algn="tl" rotWithShape="0">
              <a:srgbClr val="333333">
                <a:alpha val="65000"/>
              </a:srgbClr>
            </a:outerShdw>
          </a:effectLst>
        </p:spPr>
      </p:pic>
      <p:sp>
        <p:nvSpPr>
          <p:cNvPr id="24" name="AutoShape 4">
            <a:extLst>
              <a:ext uri="{FF2B5EF4-FFF2-40B4-BE49-F238E27FC236}">
                <a16:creationId xmlns:a16="http://schemas.microsoft.com/office/drawing/2014/main" id="{A271F3E7-0138-40D7-A2EE-E74952B5460D}"/>
              </a:ext>
            </a:extLst>
          </p:cNvPr>
          <p:cNvSpPr>
            <a:spLocks noChangeArrowheads="1"/>
          </p:cNvSpPr>
          <p:nvPr/>
        </p:nvSpPr>
        <p:spPr bwMode="auto">
          <a:xfrm>
            <a:off x="1248509" y="2253926"/>
            <a:ext cx="2133600" cy="1219200"/>
          </a:xfrm>
          <a:prstGeom prst="roundRect">
            <a:avLst>
              <a:gd name="adj" fmla="val 16667"/>
            </a:avLst>
          </a:prstGeom>
          <a:solidFill>
            <a:srgbClr val="FF3300"/>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Assessments: Did we meet our objectives?</a:t>
            </a:r>
          </a:p>
        </p:txBody>
      </p:sp>
      <p:pic>
        <p:nvPicPr>
          <p:cNvPr id="25" name="Picture 24">
            <a:extLst>
              <a:ext uri="{FF2B5EF4-FFF2-40B4-BE49-F238E27FC236}">
                <a16:creationId xmlns:a16="http://schemas.microsoft.com/office/drawing/2014/main" id="{CA65D3ED-0C9A-417C-AD2E-F42D625D9F96}"/>
              </a:ext>
            </a:extLst>
          </p:cNvPr>
          <p:cNvPicPr>
            <a:picLocks noChangeAspect="1"/>
          </p:cNvPicPr>
          <p:nvPr/>
        </p:nvPicPr>
        <p:blipFill>
          <a:blip r:embed="rId5"/>
          <a:stretch>
            <a:fillRect/>
          </a:stretch>
        </p:blipFill>
        <p:spPr>
          <a:xfrm>
            <a:off x="1265439" y="4444143"/>
            <a:ext cx="2145978" cy="1219306"/>
          </a:xfrm>
          <a:prstGeom prst="rect">
            <a:avLst/>
          </a:prstGeom>
        </p:spPr>
      </p:pic>
      <p:sp>
        <p:nvSpPr>
          <p:cNvPr id="26" name="AutoShape 6">
            <a:extLst>
              <a:ext uri="{FF2B5EF4-FFF2-40B4-BE49-F238E27FC236}">
                <a16:creationId xmlns:a16="http://schemas.microsoft.com/office/drawing/2014/main" id="{6712EA3A-C874-47C2-BF82-478DBCE77AAB}"/>
              </a:ext>
            </a:extLst>
          </p:cNvPr>
          <p:cNvSpPr>
            <a:spLocks noChangeArrowheads="1"/>
          </p:cNvSpPr>
          <p:nvPr/>
        </p:nvSpPr>
        <p:spPr bwMode="auto">
          <a:xfrm>
            <a:off x="7928344" y="1219613"/>
            <a:ext cx="2133600" cy="1219200"/>
          </a:xfrm>
          <a:prstGeom prst="roundRect">
            <a:avLst>
              <a:gd name="adj" fmla="val 16667"/>
            </a:avLst>
          </a:prstGeom>
          <a:solidFill>
            <a:srgbClr val="FF3300"/>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Objectives: What will we learn?</a:t>
            </a:r>
          </a:p>
        </p:txBody>
      </p:sp>
      <p:pic>
        <p:nvPicPr>
          <p:cNvPr id="27" name="Picture 26">
            <a:extLst>
              <a:ext uri="{FF2B5EF4-FFF2-40B4-BE49-F238E27FC236}">
                <a16:creationId xmlns:a16="http://schemas.microsoft.com/office/drawing/2014/main" id="{98CC89A2-2FF2-4C63-A98B-BB8FCAE2357F}"/>
              </a:ext>
            </a:extLst>
          </p:cNvPr>
          <p:cNvPicPr>
            <a:picLocks noChangeAspect="1"/>
          </p:cNvPicPr>
          <p:nvPr/>
        </p:nvPicPr>
        <p:blipFill>
          <a:blip r:embed="rId6"/>
          <a:stretch>
            <a:fillRect/>
          </a:stretch>
        </p:blipFill>
        <p:spPr>
          <a:xfrm>
            <a:off x="7954108" y="2749173"/>
            <a:ext cx="2133785" cy="1219306"/>
          </a:xfrm>
          <a:prstGeom prst="rect">
            <a:avLst/>
          </a:prstGeom>
        </p:spPr>
      </p:pic>
      <p:pic>
        <p:nvPicPr>
          <p:cNvPr id="28" name="Picture 27">
            <a:extLst>
              <a:ext uri="{FF2B5EF4-FFF2-40B4-BE49-F238E27FC236}">
                <a16:creationId xmlns:a16="http://schemas.microsoft.com/office/drawing/2014/main" id="{78BA7396-513B-4E24-B407-8709FB9C5FAB}"/>
              </a:ext>
            </a:extLst>
          </p:cNvPr>
          <p:cNvPicPr>
            <a:picLocks noChangeAspect="1"/>
          </p:cNvPicPr>
          <p:nvPr/>
        </p:nvPicPr>
        <p:blipFill>
          <a:blip r:embed="rId7"/>
          <a:stretch>
            <a:fillRect/>
          </a:stretch>
        </p:blipFill>
        <p:spPr>
          <a:xfrm>
            <a:off x="7954108" y="4293016"/>
            <a:ext cx="2085013" cy="493819"/>
          </a:xfrm>
          <a:prstGeom prst="rect">
            <a:avLst/>
          </a:prstGeom>
        </p:spPr>
      </p:pic>
      <p:sp>
        <p:nvSpPr>
          <p:cNvPr id="29" name="Line 20">
            <a:extLst>
              <a:ext uri="{FF2B5EF4-FFF2-40B4-BE49-F238E27FC236}">
                <a16:creationId xmlns:a16="http://schemas.microsoft.com/office/drawing/2014/main" id="{7F17982F-BDE8-4F72-875E-20DF04E64025}"/>
              </a:ext>
            </a:extLst>
          </p:cNvPr>
          <p:cNvSpPr>
            <a:spLocks noChangeShapeType="1"/>
          </p:cNvSpPr>
          <p:nvPr/>
        </p:nvSpPr>
        <p:spPr bwMode="auto">
          <a:xfrm>
            <a:off x="3452632" y="3092126"/>
            <a:ext cx="533400" cy="0"/>
          </a:xfrm>
          <a:prstGeom prst="line">
            <a:avLst/>
          </a:prstGeom>
          <a:noFill/>
          <a:ln w="38100" cap="rnd">
            <a:solidFill>
              <a:srgbClr val="FF3300"/>
            </a:solidFill>
            <a:prstDash val="sysDot"/>
            <a:round/>
            <a:headEnd/>
            <a:tailEnd type="triangle" w="med" len="med"/>
          </a:ln>
        </p:spPr>
        <p:txBody>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000000"/>
              </a:solidFill>
              <a:effectLst/>
              <a:uLnTx/>
              <a:uFillTx/>
            </a:endParaRPr>
          </a:p>
        </p:txBody>
      </p:sp>
      <p:pic>
        <p:nvPicPr>
          <p:cNvPr id="30" name="Picture 29">
            <a:extLst>
              <a:ext uri="{FF2B5EF4-FFF2-40B4-BE49-F238E27FC236}">
                <a16:creationId xmlns:a16="http://schemas.microsoft.com/office/drawing/2014/main" id="{250D78C0-796E-4F02-80D7-7976E5B7D12D}"/>
              </a:ext>
            </a:extLst>
          </p:cNvPr>
          <p:cNvPicPr>
            <a:picLocks noChangeAspect="1"/>
          </p:cNvPicPr>
          <p:nvPr/>
        </p:nvPicPr>
        <p:blipFill>
          <a:blip r:embed="rId8"/>
          <a:stretch>
            <a:fillRect/>
          </a:stretch>
        </p:blipFill>
        <p:spPr>
          <a:xfrm rot="526847">
            <a:off x="3506212" y="4444143"/>
            <a:ext cx="479820" cy="603485"/>
          </a:xfrm>
          <a:prstGeom prst="rect">
            <a:avLst/>
          </a:prstGeom>
        </p:spPr>
      </p:pic>
      <p:pic>
        <p:nvPicPr>
          <p:cNvPr id="31" name="Picture 30">
            <a:extLst>
              <a:ext uri="{FF2B5EF4-FFF2-40B4-BE49-F238E27FC236}">
                <a16:creationId xmlns:a16="http://schemas.microsoft.com/office/drawing/2014/main" id="{0750587B-5E72-4B58-A771-5CC0262E927B}"/>
              </a:ext>
            </a:extLst>
          </p:cNvPr>
          <p:cNvPicPr>
            <a:picLocks noChangeAspect="1"/>
          </p:cNvPicPr>
          <p:nvPr/>
        </p:nvPicPr>
        <p:blipFill>
          <a:blip r:embed="rId9"/>
          <a:stretch>
            <a:fillRect/>
          </a:stretch>
        </p:blipFill>
        <p:spPr>
          <a:xfrm rot="353048">
            <a:off x="6938211" y="1719472"/>
            <a:ext cx="837027" cy="534103"/>
          </a:xfrm>
          <a:prstGeom prst="rect">
            <a:avLst/>
          </a:prstGeom>
        </p:spPr>
      </p:pic>
      <p:sp>
        <p:nvSpPr>
          <p:cNvPr id="32" name="Line 16">
            <a:extLst>
              <a:ext uri="{FF2B5EF4-FFF2-40B4-BE49-F238E27FC236}">
                <a16:creationId xmlns:a16="http://schemas.microsoft.com/office/drawing/2014/main" id="{58B9EF87-F8F6-4DA0-885A-730630A013F2}"/>
              </a:ext>
            </a:extLst>
          </p:cNvPr>
          <p:cNvSpPr>
            <a:spLocks noChangeShapeType="1"/>
          </p:cNvSpPr>
          <p:nvPr/>
        </p:nvSpPr>
        <p:spPr bwMode="auto">
          <a:xfrm flipH="1">
            <a:off x="6277708" y="3244527"/>
            <a:ext cx="1400535" cy="685800"/>
          </a:xfrm>
          <a:prstGeom prst="line">
            <a:avLst/>
          </a:prstGeom>
          <a:noFill/>
          <a:ln w="38100" cap="rnd">
            <a:solidFill>
              <a:srgbClr val="99CC00"/>
            </a:solidFill>
            <a:prstDash val="sysDot"/>
            <a:round/>
            <a:headEnd/>
            <a:tailEnd type="triangle" w="med" len="med"/>
          </a:ln>
        </p:spPr>
        <p:txBody>
          <a:bodyPr/>
          <a:lstStyle/>
          <a:p>
            <a:pPr fontAlgn="base">
              <a:spcBef>
                <a:spcPct val="0"/>
              </a:spcBef>
              <a:spcAft>
                <a:spcPct val="0"/>
              </a:spcAft>
              <a:defRPr/>
            </a:pPr>
            <a:endParaRPr lang="en-US" kern="0">
              <a:solidFill>
                <a:srgbClr val="000000"/>
              </a:solidFill>
              <a:latin typeface="Arial" charset="0"/>
            </a:endParaRPr>
          </a:p>
        </p:txBody>
      </p:sp>
      <p:sp>
        <p:nvSpPr>
          <p:cNvPr id="33" name="Line 13">
            <a:extLst>
              <a:ext uri="{FF2B5EF4-FFF2-40B4-BE49-F238E27FC236}">
                <a16:creationId xmlns:a16="http://schemas.microsoft.com/office/drawing/2014/main" id="{0A59FE0E-24E3-45A0-807B-678E59272EDC}"/>
              </a:ext>
            </a:extLst>
          </p:cNvPr>
          <p:cNvSpPr>
            <a:spLocks noChangeShapeType="1"/>
          </p:cNvSpPr>
          <p:nvPr/>
        </p:nvSpPr>
        <p:spPr bwMode="auto">
          <a:xfrm flipH="1">
            <a:off x="5591909" y="4539926"/>
            <a:ext cx="2208502" cy="658254"/>
          </a:xfrm>
          <a:prstGeom prst="line">
            <a:avLst/>
          </a:prstGeom>
          <a:noFill/>
          <a:ln w="38100" cap="rnd">
            <a:solidFill>
              <a:srgbClr val="009999"/>
            </a:solidFill>
            <a:prstDash val="sysDot"/>
            <a:round/>
            <a:headEnd/>
            <a:tailEnd type="triangle" w="med" len="med"/>
          </a:ln>
        </p:spPr>
        <p:txBody>
          <a:bodyPr/>
          <a:lstStyle/>
          <a:p>
            <a:pPr fontAlgn="base">
              <a:spcBef>
                <a:spcPct val="0"/>
              </a:spcBef>
              <a:spcAft>
                <a:spcPct val="0"/>
              </a:spcAft>
              <a:defRPr/>
            </a:pPr>
            <a:endParaRPr lang="en-US" kern="0">
              <a:solidFill>
                <a:srgbClr val="000000"/>
              </a:solidFill>
              <a:latin typeface="Arial" charset="0"/>
            </a:endParaRPr>
          </a:p>
        </p:txBody>
      </p:sp>
      <p:sp>
        <p:nvSpPr>
          <p:cNvPr id="34" name="Line 14">
            <a:extLst>
              <a:ext uri="{FF2B5EF4-FFF2-40B4-BE49-F238E27FC236}">
                <a16:creationId xmlns:a16="http://schemas.microsoft.com/office/drawing/2014/main" id="{53BE0EDB-8D44-47FD-852A-EC54C281073B}"/>
              </a:ext>
            </a:extLst>
          </p:cNvPr>
          <p:cNvSpPr>
            <a:spLocks noChangeShapeType="1"/>
          </p:cNvSpPr>
          <p:nvPr/>
        </p:nvSpPr>
        <p:spPr bwMode="auto">
          <a:xfrm flipH="1">
            <a:off x="6913038" y="5663449"/>
            <a:ext cx="765205" cy="398111"/>
          </a:xfrm>
          <a:prstGeom prst="line">
            <a:avLst/>
          </a:prstGeom>
          <a:noFill/>
          <a:ln w="38100" cap="rnd">
            <a:solidFill>
              <a:srgbClr val="7030A0"/>
            </a:solidFill>
            <a:prstDash val="sysDot"/>
            <a:round/>
            <a:headEnd/>
            <a:tailEnd type="triangle" w="med" len="med"/>
          </a:ln>
        </p:spPr>
        <p:txBody>
          <a:bodyPr/>
          <a:lstStyle/>
          <a:p>
            <a:pPr fontAlgn="base">
              <a:spcBef>
                <a:spcPct val="0"/>
              </a:spcBef>
              <a:spcAft>
                <a:spcPct val="0"/>
              </a:spcAft>
              <a:defRPr/>
            </a:pPr>
            <a:endParaRPr lang="en-US" kern="0">
              <a:solidFill>
                <a:srgbClr val="000000"/>
              </a:solidFill>
              <a:latin typeface="Arial" charset="0"/>
            </a:endParaRPr>
          </a:p>
        </p:txBody>
      </p:sp>
      <p:sp>
        <p:nvSpPr>
          <p:cNvPr id="35" name="AutoShape 4">
            <a:extLst>
              <a:ext uri="{FF2B5EF4-FFF2-40B4-BE49-F238E27FC236}">
                <a16:creationId xmlns:a16="http://schemas.microsoft.com/office/drawing/2014/main" id="{39055E14-77C0-49F0-BC79-68DB7527C53A}"/>
              </a:ext>
            </a:extLst>
          </p:cNvPr>
          <p:cNvSpPr>
            <a:spLocks noChangeArrowheads="1"/>
          </p:cNvSpPr>
          <p:nvPr/>
        </p:nvSpPr>
        <p:spPr bwMode="auto">
          <a:xfrm>
            <a:off x="7883585" y="5111372"/>
            <a:ext cx="2133600" cy="1219200"/>
          </a:xfrm>
          <a:prstGeom prst="roundRect">
            <a:avLst>
              <a:gd name="adj" fmla="val 16667"/>
            </a:avLst>
          </a:prstGeom>
          <a:solidFill>
            <a:srgbClr val="2225A4"/>
          </a:solidFill>
          <a:ln w="9525">
            <a:noFill/>
            <a:round/>
            <a:headEnd/>
            <a:tailEnd/>
          </a:ln>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FFFFFF"/>
                </a:solidFill>
                <a:effectLst/>
                <a:uLnTx/>
                <a:uFillTx/>
              </a:rPr>
              <a:t>Lesson Extension: What else can we do and learn?</a:t>
            </a:r>
          </a:p>
        </p:txBody>
      </p:sp>
    </p:spTree>
    <p:extLst>
      <p:ext uri="{BB962C8B-B14F-4D97-AF65-F5344CB8AC3E}">
        <p14:creationId xmlns:p14="http://schemas.microsoft.com/office/powerpoint/2010/main" val="138045314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Scope and Sequence</a:t>
            </a:r>
            <a:br>
              <a:rPr lang="en-US">
                <a:solidFill>
                  <a:schemeClr val="bg2">
                    <a:lumMod val="25000"/>
                  </a:schemeClr>
                </a:solidFill>
              </a:rPr>
            </a:br>
            <a:r>
              <a:rPr lang="en-US" sz="2000">
                <a:solidFill>
                  <a:schemeClr val="bg2">
                    <a:lumMod val="25000"/>
                  </a:schemeClr>
                </a:solidFill>
              </a:rPr>
              <a:t>Outlines the year’s learning for educators</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19</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pic>
        <p:nvPicPr>
          <p:cNvPr id="10" name="Content Placeholder 3">
            <a:extLst>
              <a:ext uri="{FF2B5EF4-FFF2-40B4-BE49-F238E27FC236}">
                <a16:creationId xmlns:a16="http://schemas.microsoft.com/office/drawing/2014/main" id="{DF174301-2F3B-404A-84FE-BFD0F526C67B}"/>
              </a:ext>
            </a:extLst>
          </p:cNvPr>
          <p:cNvPicPr>
            <a:picLocks noChangeAspect="1"/>
          </p:cNvPicPr>
          <p:nvPr/>
        </p:nvPicPr>
        <p:blipFill>
          <a:blip r:embed="rId4"/>
          <a:stretch>
            <a:fillRect/>
          </a:stretch>
        </p:blipFill>
        <p:spPr>
          <a:xfrm>
            <a:off x="2264332" y="1752600"/>
            <a:ext cx="7663336" cy="4444369"/>
          </a:xfrm>
          <a:prstGeom prst="rect">
            <a:avLst/>
          </a:prstGeom>
        </p:spPr>
      </p:pic>
    </p:spTree>
    <p:extLst>
      <p:ext uri="{BB962C8B-B14F-4D97-AF65-F5344CB8AC3E}">
        <p14:creationId xmlns:p14="http://schemas.microsoft.com/office/powerpoint/2010/main" val="31663676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11">
            <a:extLst>
              <a:ext uri="{FF2B5EF4-FFF2-40B4-BE49-F238E27FC236}">
                <a16:creationId xmlns:a16="http://schemas.microsoft.com/office/drawing/2014/main" id="{59A309A7-1751-4ABE-A3C1-EEC40366AD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88880" y="0"/>
            <a:ext cx="2103120" cy="6858000"/>
          </a:xfrm>
          <a:prstGeom prst="rect">
            <a:avLst/>
          </a:prstGeom>
          <a:solidFill>
            <a:srgbClr val="8349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Oval 13">
            <a:extLst>
              <a:ext uri="{FF2B5EF4-FFF2-40B4-BE49-F238E27FC236}">
                <a16:creationId xmlns:a16="http://schemas.microsoft.com/office/drawing/2014/main" id="{967D8EB6-EAE1-4F9C-B398-83321E28720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15400" y="2358913"/>
            <a:ext cx="2140172" cy="2140172"/>
          </a:xfrm>
          <a:prstGeom prst="ellipse">
            <a:avLst/>
          </a:prstGeom>
          <a:solidFill>
            <a:srgbClr val="FFFFFF"/>
          </a:solidFill>
          <a:ln>
            <a:solidFill>
              <a:srgbClr val="FF28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6">
            <a:extLst>
              <a:ext uri="{FF2B5EF4-FFF2-40B4-BE49-F238E27FC236}">
                <a16:creationId xmlns:a16="http://schemas.microsoft.com/office/drawing/2014/main" id="{371304CE-9F74-435C-B763-95AF134512A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3024" y="3140238"/>
            <a:ext cx="1573506" cy="621534"/>
          </a:xfrm>
          <a:prstGeom prst="rect">
            <a:avLst/>
          </a:prstGeom>
        </p:spPr>
      </p:pic>
      <p:sp>
        <p:nvSpPr>
          <p:cNvPr id="2" name="Title 1"/>
          <p:cNvSpPr>
            <a:spLocks noGrp="1"/>
          </p:cNvSpPr>
          <p:nvPr>
            <p:ph type="title"/>
          </p:nvPr>
        </p:nvSpPr>
        <p:spPr>
          <a:xfrm>
            <a:off x="428326" y="76200"/>
            <a:ext cx="7474172" cy="1325563"/>
          </a:xfrm>
        </p:spPr>
        <p:txBody>
          <a:bodyPr vert="horz" lIns="91440" tIns="45720" rIns="91440" bIns="45720" rtlCol="0" anchor="ctr">
            <a:normAutofit/>
          </a:bodyPr>
          <a:lstStyle/>
          <a:p>
            <a:r>
              <a:rPr lang="en-US" sz="4000" b="1">
                <a:solidFill>
                  <a:schemeClr val="bg2">
                    <a:lumMod val="25000"/>
                  </a:schemeClr>
                </a:solidFill>
              </a:rPr>
              <a:t>Table of Contents</a:t>
            </a:r>
            <a:endParaRPr lang="en-US" sz="2800" b="1" kern="1200">
              <a:solidFill>
                <a:schemeClr val="bg2">
                  <a:lumMod val="25000"/>
                </a:schemeClr>
              </a:solidFill>
            </a:endParaRPr>
          </a:p>
        </p:txBody>
      </p:sp>
      <p:sp>
        <p:nvSpPr>
          <p:cNvPr id="4" name="Slide Number Placeholder 3">
            <a:extLst>
              <a:ext uri="{FF2B5EF4-FFF2-40B4-BE49-F238E27FC236}">
                <a16:creationId xmlns:a16="http://schemas.microsoft.com/office/drawing/2014/main" id="{FD6227CA-9855-4F42-8097-4ADC269E8B56}"/>
              </a:ext>
            </a:extLst>
          </p:cNvPr>
          <p:cNvSpPr>
            <a:spLocks noGrp="1"/>
          </p:cNvSpPr>
          <p:nvPr>
            <p:ph type="sldNum" sz="quarter" idx="12"/>
          </p:nvPr>
        </p:nvSpPr>
        <p:spPr>
          <a:xfrm>
            <a:off x="10341428" y="6356350"/>
            <a:ext cx="1012371"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C91C1F7D-F4BA-4942-BA1A-105DA854FCB2}" type="slidenum">
              <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a:t>
            </a:fld>
            <a:endParaRPr kumimoji="0" lang="en-US" sz="12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0" name="Content Placeholder 7">
            <a:extLst>
              <a:ext uri="{FF2B5EF4-FFF2-40B4-BE49-F238E27FC236}">
                <a16:creationId xmlns:a16="http://schemas.microsoft.com/office/drawing/2014/main" id="{F58AC126-C06E-4959-85BF-EA76D46F257A}"/>
              </a:ext>
            </a:extLst>
          </p:cNvPr>
          <p:cNvSpPr>
            <a:spLocks noGrp="1"/>
          </p:cNvSpPr>
          <p:nvPr>
            <p:ph idx="1"/>
          </p:nvPr>
        </p:nvSpPr>
        <p:spPr>
          <a:xfrm>
            <a:off x="428326" y="1459897"/>
            <a:ext cx="8363985" cy="4603750"/>
          </a:xfrm>
        </p:spPr>
        <p:txBody>
          <a:bodyPr>
            <a:normAutofit fontScale="25000" lnSpcReduction="20000"/>
          </a:bodyPr>
          <a:lstStyle/>
          <a:p>
            <a:pPr marL="0" indent="0">
              <a:lnSpc>
                <a:spcPct val="120000"/>
              </a:lnSpc>
              <a:buNone/>
            </a:pPr>
            <a:r>
              <a:rPr lang="en-US" sz="6400"/>
              <a:t>Included in this presentation and training are the following:</a:t>
            </a:r>
          </a:p>
          <a:p>
            <a:pPr marL="0" indent="0">
              <a:lnSpc>
                <a:spcPct val="120000"/>
              </a:lnSpc>
              <a:buNone/>
            </a:pPr>
            <a:endParaRPr lang="en-US" sz="6400"/>
          </a:p>
          <a:p>
            <a:pPr marL="514350" indent="-514350">
              <a:lnSpc>
                <a:spcPct val="120000"/>
              </a:lnSpc>
              <a:buAutoNum type="romanUcPeriod"/>
            </a:pPr>
            <a:r>
              <a:rPr lang="en-US" sz="6000">
                <a:solidFill>
                  <a:srgbClr val="FF0000"/>
                </a:solidFill>
              </a:rPr>
              <a:t>Welcome and Introduction</a:t>
            </a:r>
          </a:p>
          <a:p>
            <a:pPr marL="514350" indent="-514350">
              <a:lnSpc>
                <a:spcPct val="120000"/>
              </a:lnSpc>
              <a:buAutoNum type="romanUcPeriod"/>
            </a:pPr>
            <a:r>
              <a:rPr lang="en-US" sz="6000">
                <a:solidFill>
                  <a:srgbClr val="FF0000"/>
                </a:solidFill>
              </a:rPr>
              <a:t>Core Understandings:  </a:t>
            </a:r>
            <a:r>
              <a:rPr lang="en-US" sz="6000">
                <a:solidFill>
                  <a:schemeClr val="bg2">
                    <a:lumMod val="25000"/>
                  </a:schemeClr>
                </a:solidFill>
              </a:rPr>
              <a:t>Provides a description of the skills that the curriculum aims to develop in all students grades 9-12</a:t>
            </a:r>
          </a:p>
          <a:p>
            <a:pPr marL="514350" indent="-514350">
              <a:lnSpc>
                <a:spcPct val="120000"/>
              </a:lnSpc>
              <a:buFontTx/>
              <a:buAutoNum type="romanUcPeriod"/>
            </a:pPr>
            <a:r>
              <a:rPr lang="en-US" sz="6000">
                <a:solidFill>
                  <a:srgbClr val="FF0000"/>
                </a:solidFill>
              </a:rPr>
              <a:t>Digital Curriculum Goals and Major Assessments, by Grade Level: </a:t>
            </a:r>
            <a:r>
              <a:rPr lang="en-US" sz="6000">
                <a:solidFill>
                  <a:schemeClr val="bg2">
                    <a:lumMod val="25000"/>
                  </a:schemeClr>
                </a:solidFill>
              </a:rPr>
              <a:t>Outlines the larger goals of each grade level book and the key assessments within each book</a:t>
            </a:r>
          </a:p>
          <a:p>
            <a:pPr marL="514350" indent="-514350">
              <a:lnSpc>
                <a:spcPct val="120000"/>
              </a:lnSpc>
              <a:buAutoNum type="romanUcPeriod"/>
            </a:pPr>
            <a:r>
              <a:rPr lang="en-US" sz="6000">
                <a:solidFill>
                  <a:srgbClr val="FF0000"/>
                </a:solidFill>
              </a:rPr>
              <a:t>What You Will Find in the Curriculum:  </a:t>
            </a:r>
            <a:r>
              <a:rPr lang="en-US" sz="6000">
                <a:solidFill>
                  <a:schemeClr val="bg2">
                    <a:lumMod val="25000"/>
                  </a:schemeClr>
                </a:solidFill>
              </a:rPr>
              <a:t>Provides an overview of the structure and content of the curriculum</a:t>
            </a:r>
          </a:p>
          <a:p>
            <a:pPr marL="514350" indent="-514350">
              <a:lnSpc>
                <a:spcPct val="120000"/>
              </a:lnSpc>
              <a:buAutoNum type="romanUcPeriod"/>
            </a:pPr>
            <a:r>
              <a:rPr lang="en-US" sz="6000">
                <a:solidFill>
                  <a:srgbClr val="FF0000"/>
                </a:solidFill>
              </a:rPr>
              <a:t>Curriculum Highlights:  </a:t>
            </a:r>
            <a:r>
              <a:rPr lang="en-US" sz="6000">
                <a:solidFill>
                  <a:schemeClr val="bg2">
                    <a:lumMod val="25000"/>
                  </a:schemeClr>
                </a:solidFill>
              </a:rPr>
              <a:t>Describes the unique tools and features of the curriculum</a:t>
            </a:r>
          </a:p>
          <a:p>
            <a:pPr marL="514350" indent="-514350">
              <a:lnSpc>
                <a:spcPct val="120000"/>
              </a:lnSpc>
              <a:buAutoNum type="romanUcPeriod"/>
            </a:pPr>
            <a:r>
              <a:rPr lang="en-US" sz="6000">
                <a:solidFill>
                  <a:srgbClr val="FF0000"/>
                </a:solidFill>
              </a:rPr>
              <a:t>Updates to the Curriculum:  </a:t>
            </a:r>
            <a:r>
              <a:rPr lang="en-US" sz="6000">
                <a:solidFill>
                  <a:schemeClr val="bg2">
                    <a:lumMod val="25000"/>
                  </a:schemeClr>
                </a:solidFill>
              </a:rPr>
              <a:t>Outlines the updates to the curriculum  </a:t>
            </a:r>
          </a:p>
          <a:p>
            <a:pPr marL="514350" indent="-514350">
              <a:lnSpc>
                <a:spcPct val="120000"/>
              </a:lnSpc>
              <a:buAutoNum type="romanUcPeriod"/>
            </a:pPr>
            <a:r>
              <a:rPr lang="en-US" sz="6000">
                <a:solidFill>
                  <a:srgbClr val="FF0000"/>
                </a:solidFill>
              </a:rPr>
              <a:t>Tips for Implementing the </a:t>
            </a:r>
            <a:r>
              <a:rPr lang="en-US" sz="6000" err="1">
                <a:solidFill>
                  <a:srgbClr val="FF0000"/>
                </a:solidFill>
              </a:rPr>
              <a:t>PeerForward</a:t>
            </a:r>
            <a:r>
              <a:rPr lang="en-US" sz="6000">
                <a:solidFill>
                  <a:srgbClr val="FF0000"/>
                </a:solidFill>
              </a:rPr>
              <a:t> Curriculum: </a:t>
            </a:r>
            <a:r>
              <a:rPr lang="en-US" sz="6000">
                <a:solidFill>
                  <a:schemeClr val="bg2">
                    <a:lumMod val="25000"/>
                  </a:schemeClr>
                </a:solidFill>
              </a:rPr>
              <a:t>Offers suggestions for implementing the curriculum in your school</a:t>
            </a:r>
          </a:p>
          <a:p>
            <a:pPr marL="514350" indent="-514350">
              <a:lnSpc>
                <a:spcPct val="120000"/>
              </a:lnSpc>
              <a:buAutoNum type="romanUcPeriod"/>
            </a:pPr>
            <a:r>
              <a:rPr lang="en-US" sz="6000">
                <a:solidFill>
                  <a:srgbClr val="FF0000"/>
                </a:solidFill>
              </a:rPr>
              <a:t>Getting Started:  </a:t>
            </a:r>
            <a:r>
              <a:rPr lang="en-US" sz="6000">
                <a:solidFill>
                  <a:schemeClr val="bg2">
                    <a:lumMod val="25000"/>
                  </a:schemeClr>
                </a:solidFill>
              </a:rPr>
              <a:t>Describes how to begin use of the </a:t>
            </a:r>
            <a:r>
              <a:rPr lang="en-US" sz="6000" err="1">
                <a:solidFill>
                  <a:schemeClr val="bg2">
                    <a:lumMod val="25000"/>
                  </a:schemeClr>
                </a:solidFill>
              </a:rPr>
              <a:t>PeerForward</a:t>
            </a:r>
            <a:r>
              <a:rPr lang="en-US" sz="6000">
                <a:solidFill>
                  <a:schemeClr val="bg2">
                    <a:lumMod val="25000"/>
                  </a:schemeClr>
                </a:solidFill>
              </a:rPr>
              <a:t> Curriculum</a:t>
            </a:r>
          </a:p>
          <a:p>
            <a:endParaRPr lang="en-US"/>
          </a:p>
        </p:txBody>
      </p:sp>
    </p:spTree>
    <p:extLst>
      <p:ext uri="{BB962C8B-B14F-4D97-AF65-F5344CB8AC3E}">
        <p14:creationId xmlns:p14="http://schemas.microsoft.com/office/powerpoint/2010/main" val="41425443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Curriculum Highlights </a:t>
            </a:r>
            <a:br>
              <a:rPr lang="en-US">
                <a:solidFill>
                  <a:schemeClr val="bg2">
                    <a:lumMod val="25000"/>
                  </a:schemeClr>
                </a:solidFill>
              </a:rPr>
            </a:br>
            <a:endParaRPr lang="en-US" sz="2000">
              <a:solidFill>
                <a:schemeClr val="bg2">
                  <a:lumMod val="25000"/>
                </a:schemeClr>
              </a:solidFill>
            </a:endParaRP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20</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pic>
        <p:nvPicPr>
          <p:cNvPr id="8" name="Picture 7">
            <a:extLst>
              <a:ext uri="{FF2B5EF4-FFF2-40B4-BE49-F238E27FC236}">
                <a16:creationId xmlns:a16="http://schemas.microsoft.com/office/drawing/2014/main" id="{C0F3B259-CA91-4A8E-932B-A9BF3D56AE65}"/>
              </a:ext>
            </a:extLst>
          </p:cNvPr>
          <p:cNvPicPr>
            <a:picLocks noChangeAspect="1"/>
          </p:cNvPicPr>
          <p:nvPr/>
        </p:nvPicPr>
        <p:blipFill>
          <a:blip r:embed="rId4"/>
          <a:stretch>
            <a:fillRect/>
          </a:stretch>
        </p:blipFill>
        <p:spPr>
          <a:xfrm>
            <a:off x="2534472" y="1547725"/>
            <a:ext cx="7123055" cy="4252524"/>
          </a:xfrm>
          <a:prstGeom prst="rect">
            <a:avLst/>
          </a:prstGeom>
        </p:spPr>
      </p:pic>
      <p:sp>
        <p:nvSpPr>
          <p:cNvPr id="11" name="TextBox 10">
            <a:extLst>
              <a:ext uri="{FF2B5EF4-FFF2-40B4-BE49-F238E27FC236}">
                <a16:creationId xmlns:a16="http://schemas.microsoft.com/office/drawing/2014/main" id="{94086F4B-4001-47A9-AC12-026623A06F9D}"/>
              </a:ext>
            </a:extLst>
          </p:cNvPr>
          <p:cNvSpPr txBox="1"/>
          <p:nvPr/>
        </p:nvSpPr>
        <p:spPr>
          <a:xfrm>
            <a:off x="2570293" y="5858728"/>
            <a:ext cx="7427068" cy="830997"/>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600" b="0" i="0" u="none" strike="noStrike" kern="0" cap="none" spc="0" normalizeH="0" baseline="0" noProof="0">
                <a:ln>
                  <a:noFill/>
                </a:ln>
                <a:solidFill>
                  <a:prstClr val="black"/>
                </a:solidFill>
                <a:effectLst/>
                <a:uLnTx/>
                <a:uFillTx/>
              </a:rPr>
              <a:t>Lessons can be done on a weekly basis.  Based on the number of lessons provided, as an educator, you may extend lessons as needed to cater to a yearlong course or a semester-long course.</a:t>
            </a:r>
          </a:p>
        </p:txBody>
      </p:sp>
      <p:sp>
        <p:nvSpPr>
          <p:cNvPr id="12" name="Curved Right Arrow 4">
            <a:extLst>
              <a:ext uri="{FF2B5EF4-FFF2-40B4-BE49-F238E27FC236}">
                <a16:creationId xmlns:a16="http://schemas.microsoft.com/office/drawing/2014/main" id="{E1D837F9-FFDC-4D5A-B0BB-D9D45EFD5391}"/>
              </a:ext>
            </a:extLst>
          </p:cNvPr>
          <p:cNvSpPr/>
          <p:nvPr/>
        </p:nvSpPr>
        <p:spPr>
          <a:xfrm>
            <a:off x="1676400" y="5283626"/>
            <a:ext cx="569985" cy="990600"/>
          </a:xfrm>
          <a:prstGeom prst="curvedRightArrow">
            <a:avLst/>
          </a:prstGeom>
          <a:solidFill>
            <a:srgbClr val="4F81BD"/>
          </a:solidFill>
          <a:ln w="25400" cap="flat" cmpd="sng" algn="ctr">
            <a:solidFill>
              <a:srgbClr val="4F81BD">
                <a:shade val="50000"/>
              </a:srgbClr>
            </a:solid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4574206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Curriculum Highlights, continued</a:t>
            </a:r>
            <a:br>
              <a:rPr lang="en-US">
                <a:solidFill>
                  <a:schemeClr val="bg2">
                    <a:lumMod val="25000"/>
                  </a:schemeClr>
                </a:solidFill>
              </a:rPr>
            </a:br>
            <a:endParaRPr lang="en-US" sz="2000">
              <a:solidFill>
                <a:schemeClr val="bg2">
                  <a:lumMod val="25000"/>
                </a:schemeClr>
              </a:solidFill>
            </a:endParaRP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21</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0" name="Rectangle 9">
            <a:extLst>
              <a:ext uri="{FF2B5EF4-FFF2-40B4-BE49-F238E27FC236}">
                <a16:creationId xmlns:a16="http://schemas.microsoft.com/office/drawing/2014/main" id="{CF3480CE-6B2E-4BF5-BC4A-6ADC1C64D1D0}"/>
              </a:ext>
            </a:extLst>
          </p:cNvPr>
          <p:cNvSpPr/>
          <p:nvPr/>
        </p:nvSpPr>
        <p:spPr>
          <a:xfrm>
            <a:off x="2027357" y="1684960"/>
            <a:ext cx="2074956" cy="603368"/>
          </a:xfrm>
          <a:prstGeom prst="rect">
            <a:avLst/>
          </a:prstGeom>
          <a:gradFill rotWithShape="1">
            <a:gsLst>
              <a:gs pos="0">
                <a:srgbClr val="BBE0E3">
                  <a:hueOff val="0"/>
                  <a:satOff val="0"/>
                  <a:lumOff val="0"/>
                  <a:alphaOff val="0"/>
                  <a:satMod val="103000"/>
                  <a:lumMod val="102000"/>
                  <a:tint val="94000"/>
                </a:srgbClr>
              </a:gs>
              <a:gs pos="50000">
                <a:srgbClr val="BBE0E3">
                  <a:hueOff val="0"/>
                  <a:satOff val="0"/>
                  <a:lumOff val="0"/>
                  <a:alphaOff val="0"/>
                  <a:satMod val="110000"/>
                  <a:lumMod val="100000"/>
                  <a:shade val="100000"/>
                </a:srgbClr>
              </a:gs>
              <a:gs pos="100000">
                <a:srgbClr val="BBE0E3">
                  <a:hueOff val="0"/>
                  <a:satOff val="0"/>
                  <a:lumOff val="0"/>
                  <a:alphaOff val="0"/>
                  <a:lumMod val="99000"/>
                  <a:satMod val="120000"/>
                  <a:shade val="78000"/>
                </a:srgbClr>
              </a:gs>
            </a:gsLst>
            <a:lin ang="5400000" scaled="0"/>
          </a:gradFill>
          <a:ln w="6350" cap="flat" cmpd="sng" algn="ctr">
            <a:solidFill>
              <a:srgbClr val="BBE0E3">
                <a:hueOff val="0"/>
                <a:satOff val="0"/>
                <a:lumOff val="0"/>
                <a:alphaOff val="0"/>
              </a:srgbClr>
            </a:solidFill>
            <a:prstDash val="solid"/>
            <a:miter lim="800000"/>
          </a:ln>
          <a:effectLst/>
          <a:scene3d>
            <a:camera prst="orthographicFront"/>
            <a:lightRig rig="flat" dir="t"/>
          </a:scene3d>
          <a:sp3d prstMaterial="plastic">
            <a:bevelT w="120900" h="88900"/>
            <a:bevelB w="88900" h="31750" prst="angle"/>
          </a:sp3d>
        </p:spPr>
      </p:sp>
      <p:sp>
        <p:nvSpPr>
          <p:cNvPr id="13" name="AutoShape 7">
            <a:extLst>
              <a:ext uri="{FF2B5EF4-FFF2-40B4-BE49-F238E27FC236}">
                <a16:creationId xmlns:a16="http://schemas.microsoft.com/office/drawing/2014/main" id="{2732A9ED-8417-4E34-8204-547BBB4A22F4}"/>
              </a:ext>
            </a:extLst>
          </p:cNvPr>
          <p:cNvSpPr>
            <a:spLocks noChangeArrowheads="1"/>
          </p:cNvSpPr>
          <p:nvPr/>
        </p:nvSpPr>
        <p:spPr bwMode="auto">
          <a:xfrm>
            <a:off x="1470496" y="2451439"/>
            <a:ext cx="2913185" cy="805268"/>
          </a:xfrm>
          <a:prstGeom prst="roundRect">
            <a:avLst>
              <a:gd name="adj" fmla="val 16667"/>
            </a:avLst>
          </a:prstGeom>
          <a:solidFill>
            <a:srgbClr val="009999"/>
          </a:solidFill>
          <a:ln w="9525">
            <a:solidFill>
              <a:srgbClr val="FFFFFF"/>
            </a:solidFill>
            <a:round/>
            <a:headEnd/>
            <a:tailEnd/>
          </a:ln>
        </p:spPr>
        <p:txBody>
          <a:bodyPr anchor="ctr"/>
          <a:lstStyle/>
          <a:p>
            <a:pPr algn="ctr" fontAlgn="base">
              <a:spcBef>
                <a:spcPct val="0"/>
              </a:spcBef>
              <a:spcAft>
                <a:spcPct val="0"/>
              </a:spcAft>
              <a:defRPr/>
            </a:pPr>
            <a:r>
              <a:rPr lang="en-US" sz="1600" b="1" kern="0">
                <a:solidFill>
                  <a:srgbClr val="FFFFFF"/>
                </a:solidFill>
                <a:cs typeface="Calibri" pitchFamily="34" charset="0"/>
              </a:rPr>
              <a:t>CURRICULUM FRAMEWORK:</a:t>
            </a:r>
          </a:p>
          <a:p>
            <a:pPr algn="ctr" fontAlgn="base">
              <a:spcBef>
                <a:spcPct val="0"/>
              </a:spcBef>
              <a:spcAft>
                <a:spcPct val="0"/>
              </a:spcAft>
              <a:defRPr/>
            </a:pPr>
            <a:r>
              <a:rPr lang="en-US" sz="1600" i="1" kern="0">
                <a:solidFill>
                  <a:srgbClr val="FFFFFF"/>
                </a:solidFill>
                <a:cs typeface="Calibri" pitchFamily="34" charset="0"/>
              </a:rPr>
              <a:t>Measurable learning objectives and built-in assessment</a:t>
            </a:r>
            <a:r>
              <a:rPr lang="en-US" i="1" kern="0">
                <a:solidFill>
                  <a:srgbClr val="FFFFFF"/>
                </a:solidFill>
                <a:cs typeface="Calibri" pitchFamily="34" charset="0"/>
              </a:rPr>
              <a:t>.</a:t>
            </a:r>
          </a:p>
        </p:txBody>
      </p:sp>
      <p:sp>
        <p:nvSpPr>
          <p:cNvPr id="14" name="AutoShape 4">
            <a:extLst>
              <a:ext uri="{FF2B5EF4-FFF2-40B4-BE49-F238E27FC236}">
                <a16:creationId xmlns:a16="http://schemas.microsoft.com/office/drawing/2014/main" id="{5452CFAE-8020-4A0B-9109-BAC2AE10C878}"/>
              </a:ext>
            </a:extLst>
          </p:cNvPr>
          <p:cNvSpPr>
            <a:spLocks noChangeArrowheads="1"/>
          </p:cNvSpPr>
          <p:nvPr/>
        </p:nvSpPr>
        <p:spPr bwMode="auto">
          <a:xfrm>
            <a:off x="1458773" y="3391890"/>
            <a:ext cx="2924908" cy="842456"/>
          </a:xfrm>
          <a:prstGeom prst="roundRect">
            <a:avLst>
              <a:gd name="adj" fmla="val 16667"/>
            </a:avLst>
          </a:prstGeom>
          <a:solidFill>
            <a:srgbClr val="FFC000"/>
          </a:solidFill>
          <a:ln w="9525">
            <a:solidFill>
              <a:srgbClr val="FFFFFF"/>
            </a:solidFill>
            <a:round/>
            <a:headEnd/>
            <a:tailEnd/>
          </a:ln>
        </p:spPr>
        <p:txBody>
          <a:bodyPr anchor="ctr"/>
          <a:lstStyle/>
          <a:p>
            <a:pPr algn="ctr" fontAlgn="base">
              <a:spcBef>
                <a:spcPct val="0"/>
              </a:spcBef>
              <a:spcAft>
                <a:spcPct val="0"/>
              </a:spcAft>
              <a:defRPr/>
            </a:pPr>
            <a:r>
              <a:rPr lang="en-US" sz="1600" b="1" kern="0">
                <a:solidFill>
                  <a:srgbClr val="FFFFFF"/>
                </a:solidFill>
                <a:cs typeface="Calibri" pitchFamily="34" charset="0"/>
              </a:rPr>
              <a:t>7 THEMATIC UNITS:</a:t>
            </a:r>
          </a:p>
          <a:p>
            <a:pPr algn="ctr" fontAlgn="base">
              <a:spcBef>
                <a:spcPct val="0"/>
              </a:spcBef>
              <a:spcAft>
                <a:spcPct val="0"/>
              </a:spcAft>
              <a:defRPr/>
            </a:pPr>
            <a:r>
              <a:rPr lang="en-US" sz="1600" i="1" kern="0">
                <a:solidFill>
                  <a:srgbClr val="FFFFFF"/>
                </a:solidFill>
                <a:cs typeface="Calibri" pitchFamily="34" charset="0"/>
              </a:rPr>
              <a:t>Provide structure and flexibility</a:t>
            </a:r>
          </a:p>
        </p:txBody>
      </p:sp>
      <p:sp>
        <p:nvSpPr>
          <p:cNvPr id="15" name="AutoShape 6">
            <a:extLst>
              <a:ext uri="{FF2B5EF4-FFF2-40B4-BE49-F238E27FC236}">
                <a16:creationId xmlns:a16="http://schemas.microsoft.com/office/drawing/2014/main" id="{060452AC-ED2A-4440-AAD5-DD579FD7AC2F}"/>
              </a:ext>
            </a:extLst>
          </p:cNvPr>
          <p:cNvSpPr>
            <a:spLocks noChangeArrowheads="1"/>
          </p:cNvSpPr>
          <p:nvPr/>
        </p:nvSpPr>
        <p:spPr bwMode="auto">
          <a:xfrm>
            <a:off x="1436152" y="4369528"/>
            <a:ext cx="2947529" cy="841091"/>
          </a:xfrm>
          <a:prstGeom prst="roundRect">
            <a:avLst>
              <a:gd name="adj" fmla="val 16667"/>
            </a:avLst>
          </a:prstGeom>
          <a:solidFill>
            <a:srgbClr val="92D050"/>
          </a:solidFill>
          <a:ln w="9525">
            <a:solidFill>
              <a:srgbClr val="FFFFFF"/>
            </a:solidFill>
            <a:round/>
            <a:headEnd/>
            <a:tailEnd/>
          </a:ln>
        </p:spPr>
        <p:txBody>
          <a:bodyPr anchor="ctr"/>
          <a:lstStyle/>
          <a:p>
            <a:pPr algn="ctr" fontAlgn="base">
              <a:spcBef>
                <a:spcPct val="0"/>
              </a:spcBef>
              <a:spcAft>
                <a:spcPct val="0"/>
              </a:spcAft>
              <a:defRPr/>
            </a:pPr>
            <a:r>
              <a:rPr lang="en-US" sz="1600" b="1" kern="0">
                <a:solidFill>
                  <a:srgbClr val="FFFFFF"/>
                </a:solidFill>
                <a:cs typeface="Calibri" pitchFamily="34" charset="0"/>
              </a:rPr>
              <a:t>33 LESSONS:</a:t>
            </a:r>
            <a:br>
              <a:rPr lang="en-US" sz="1600" kern="0">
                <a:solidFill>
                  <a:srgbClr val="FFFFFF"/>
                </a:solidFill>
                <a:cs typeface="Calibri" pitchFamily="34" charset="0"/>
              </a:rPr>
            </a:br>
            <a:r>
              <a:rPr lang="en-US" sz="1600" i="1" kern="0">
                <a:solidFill>
                  <a:srgbClr val="FFFFFF"/>
                </a:solidFill>
                <a:cs typeface="Calibri" pitchFamily="34" charset="0"/>
              </a:rPr>
              <a:t>Meaningful activity and outcomes engage </a:t>
            </a:r>
            <a:r>
              <a:rPr lang="en-US" sz="1600" b="1" i="1" kern="0">
                <a:solidFill>
                  <a:srgbClr val="FFFFFF"/>
                </a:solidFill>
                <a:cs typeface="Calibri" pitchFamily="34" charset="0"/>
              </a:rPr>
              <a:t>all</a:t>
            </a:r>
            <a:r>
              <a:rPr lang="en-US" sz="1600" i="1" kern="0">
                <a:solidFill>
                  <a:srgbClr val="FFFFFF"/>
                </a:solidFill>
                <a:cs typeface="Calibri" pitchFamily="34" charset="0"/>
              </a:rPr>
              <a:t> students</a:t>
            </a:r>
          </a:p>
        </p:txBody>
      </p:sp>
      <p:sp>
        <p:nvSpPr>
          <p:cNvPr id="16" name="AutoShape 3">
            <a:extLst>
              <a:ext uri="{FF2B5EF4-FFF2-40B4-BE49-F238E27FC236}">
                <a16:creationId xmlns:a16="http://schemas.microsoft.com/office/drawing/2014/main" id="{25606467-04C1-42D7-8343-C1606E77E325}"/>
              </a:ext>
            </a:extLst>
          </p:cNvPr>
          <p:cNvSpPr>
            <a:spLocks noChangeArrowheads="1"/>
          </p:cNvSpPr>
          <p:nvPr/>
        </p:nvSpPr>
        <p:spPr bwMode="auto">
          <a:xfrm>
            <a:off x="4800600" y="1828800"/>
            <a:ext cx="5142634" cy="1523999"/>
          </a:xfrm>
          <a:prstGeom prst="roundRect">
            <a:avLst>
              <a:gd name="adj" fmla="val 16667"/>
            </a:avLst>
          </a:prstGeom>
          <a:solidFill>
            <a:srgbClr val="007D93"/>
          </a:solidFill>
          <a:ln w="9525">
            <a:solidFill>
              <a:srgbClr val="FFFFFF"/>
            </a:solidFill>
            <a:round/>
            <a:headEnd/>
            <a:tailEnd/>
          </a:ln>
          <a:effectLst/>
        </p:spPr>
        <p:txBody>
          <a:bodyPr anchor="ctr"/>
          <a:lstStyle/>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a:ln>
                  <a:noFill/>
                </a:ln>
                <a:solidFill>
                  <a:srgbClr val="FFFFFF"/>
                </a:solidFill>
                <a:effectLst/>
                <a:uLnTx/>
                <a:uFillTx/>
              </a:rPr>
              <a:t>Senior Portfolio: </a:t>
            </a:r>
            <a:r>
              <a:rPr kumimoji="0" lang="en-US" altLang="en-US" sz="1400" b="0" i="0" u="none" strike="noStrike" kern="0" cap="none" spc="0" normalizeH="0" baseline="0" noProof="0">
                <a:ln>
                  <a:noFill/>
                </a:ln>
                <a:solidFill>
                  <a:srgbClr val="FFFFFF"/>
                </a:solidFill>
                <a:effectLst/>
                <a:uLnTx/>
                <a:uFillTx/>
              </a:rPr>
              <a:t>Along the way, students create meaningful </a:t>
            </a:r>
            <a:r>
              <a:rPr kumimoji="0" lang="en-US" altLang="en-US" sz="1400" b="1" i="0" u="none" strike="noStrike" kern="0" cap="none" spc="0" normalizeH="0" baseline="0" noProof="0">
                <a:ln>
                  <a:noFill/>
                </a:ln>
                <a:solidFill>
                  <a:srgbClr val="FFFFFF"/>
                </a:solidFill>
                <a:effectLst/>
                <a:uLnTx/>
                <a:uFillTx/>
              </a:rPr>
              <a:t>products</a:t>
            </a:r>
            <a:r>
              <a:rPr kumimoji="0" lang="en-US" altLang="en-US" sz="1400" b="0" i="0" u="none" strike="noStrike" kern="0" cap="none" spc="0" normalizeH="0" baseline="0" noProof="0">
                <a:ln>
                  <a:noFill/>
                </a:ln>
                <a:solidFill>
                  <a:srgbClr val="FFFFFF"/>
                </a:solidFill>
                <a:effectLst/>
                <a:uLnTx/>
                <a:uFillTx/>
              </a:rPr>
              <a:t> they can  use now and in the future</a:t>
            </a:r>
            <a:r>
              <a:rPr kumimoji="0" lang="en-US" altLang="en-US" sz="1400" b="0" i="1" u="none" strike="noStrike" kern="0" cap="none" spc="0" normalizeH="0" baseline="0" noProof="0">
                <a:ln>
                  <a:noFill/>
                </a:ln>
                <a:solidFill>
                  <a:srgbClr val="FFFFFF"/>
                </a:solidFill>
                <a:effectLst/>
                <a:uLnTx/>
                <a:uFillTx/>
              </a:rPr>
              <a:t>.</a:t>
            </a:r>
          </a:p>
          <a:p>
            <a:pPr marL="0" marR="0" lvl="0" indent="0" defTabSz="914400" eaLnBrk="1" fontAlgn="base" latinLnBrk="0" hangingPunct="1">
              <a:lnSpc>
                <a:spcPct val="100000"/>
              </a:lnSpc>
              <a:spcBef>
                <a:spcPct val="0"/>
              </a:spcBef>
              <a:spcAft>
                <a:spcPct val="0"/>
              </a:spcAft>
              <a:buClrTx/>
              <a:buSzTx/>
              <a:buFontTx/>
              <a:buNone/>
              <a:tabLst/>
              <a:defRPr/>
            </a:pPr>
            <a:endParaRPr kumimoji="0" lang="en-US" altLang="en-US" sz="1400" b="0" i="1" u="none" strike="noStrike" kern="0" cap="none" spc="0" normalizeH="0" baseline="0" noProof="0">
              <a:ln>
                <a:noFill/>
              </a:ln>
              <a:solidFill>
                <a:srgbClr val="FFFFFF"/>
              </a:solidFill>
              <a:effectLst/>
              <a:uLnTx/>
              <a:uFillTx/>
            </a:endParaRPr>
          </a:p>
          <a:p>
            <a:pPr marL="0" marR="0" lvl="0" indent="0" defTabSz="914400" eaLnBrk="1" fontAlgn="base" latinLnBrk="0" hangingPunct="1">
              <a:lnSpc>
                <a:spcPct val="100000"/>
              </a:lnSpc>
              <a:spcBef>
                <a:spcPct val="0"/>
              </a:spcBef>
              <a:spcAft>
                <a:spcPct val="0"/>
              </a:spcAft>
              <a:buClrTx/>
              <a:buSzTx/>
              <a:buFontTx/>
              <a:buNone/>
              <a:tabLst/>
              <a:defRPr/>
            </a:pPr>
            <a:r>
              <a:rPr kumimoji="0" lang="en-US" altLang="en-US" sz="1400" b="1" i="0" u="none" strike="noStrike" kern="0" cap="none" spc="0" normalizeH="0" baseline="0" noProof="0">
                <a:ln>
                  <a:noFill/>
                </a:ln>
                <a:solidFill>
                  <a:srgbClr val="FFFFFF"/>
                </a:solidFill>
                <a:effectLst/>
                <a:uLnTx/>
                <a:uFillTx/>
              </a:rPr>
              <a:t>Senior Portfolio Checklist</a:t>
            </a:r>
            <a:r>
              <a:rPr kumimoji="0" lang="en-US" altLang="en-US" sz="1400" b="0" i="0" u="none" strike="noStrike" kern="0" cap="none" spc="0" normalizeH="0" baseline="0" noProof="0">
                <a:ln>
                  <a:noFill/>
                </a:ln>
                <a:solidFill>
                  <a:srgbClr val="FFFFFF"/>
                </a:solidFill>
                <a:effectLst/>
                <a:uLnTx/>
                <a:uFillTx/>
              </a:rPr>
              <a:t>: provides an outline of all the important documents and items that are needed for postsecondary success</a:t>
            </a:r>
            <a:r>
              <a:rPr kumimoji="0" lang="en-US" altLang="en-US" sz="1800" b="0" i="0" u="none" strike="noStrike" kern="0" cap="none" spc="0" normalizeH="0" baseline="0" noProof="0">
                <a:ln>
                  <a:noFill/>
                </a:ln>
                <a:solidFill>
                  <a:srgbClr val="FFFFFF"/>
                </a:solidFill>
                <a:effectLst/>
                <a:uLnTx/>
                <a:uFillTx/>
                <a:latin typeface="Myriad Pro Light" pitchFamily="34" charset="0"/>
              </a:rPr>
              <a:t>.</a:t>
            </a:r>
          </a:p>
        </p:txBody>
      </p:sp>
      <p:sp>
        <p:nvSpPr>
          <p:cNvPr id="17" name="TextBox 16">
            <a:extLst>
              <a:ext uri="{FF2B5EF4-FFF2-40B4-BE49-F238E27FC236}">
                <a16:creationId xmlns:a16="http://schemas.microsoft.com/office/drawing/2014/main" id="{23EB1869-E780-4B8A-84B6-75DFD85D131D}"/>
              </a:ext>
            </a:extLst>
          </p:cNvPr>
          <p:cNvSpPr txBox="1"/>
          <p:nvPr/>
        </p:nvSpPr>
        <p:spPr>
          <a:xfrm>
            <a:off x="1350335" y="5489808"/>
            <a:ext cx="8305800" cy="1077218"/>
          </a:xfrm>
          <a:prstGeom prst="rect">
            <a:avLst/>
          </a:prstGeom>
          <a:noFill/>
        </p:spPr>
        <p:txBody>
          <a:bodyPr wrap="square" rtlCol="0">
            <a:spAutoFit/>
          </a:bodyPr>
          <a:lstStyle/>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rPr>
              <a:t>Based on the number of lessons provided, as an educator, you may repeat or extend lessons as needed to cater to a yearlong course or a semester-long course.</a:t>
            </a:r>
          </a:p>
          <a:p>
            <a:pPr marL="285750" marR="0" lvl="0" indent="-285750" defTabSz="91440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600" b="0" i="0" u="none" strike="noStrike" kern="0" cap="none" spc="0" normalizeH="0" baseline="0" noProof="0">
                <a:ln>
                  <a:noFill/>
                </a:ln>
                <a:solidFill>
                  <a:prstClr val="black"/>
                </a:solidFill>
                <a:effectLst/>
                <a:uLnTx/>
                <a:uFillTx/>
              </a:rPr>
              <a:t>A pacing guide is provided at the beginning of each lesson in the Navigator for educators to determine how to pace the lesson depending on the number of times the class meets.</a:t>
            </a:r>
          </a:p>
        </p:txBody>
      </p:sp>
      <p:pic>
        <p:nvPicPr>
          <p:cNvPr id="18" name="Picture 17">
            <a:extLst>
              <a:ext uri="{FF2B5EF4-FFF2-40B4-BE49-F238E27FC236}">
                <a16:creationId xmlns:a16="http://schemas.microsoft.com/office/drawing/2014/main" id="{64531592-329A-43E0-8FFC-1C401CD17877}"/>
              </a:ext>
            </a:extLst>
          </p:cNvPr>
          <p:cNvPicPr>
            <a:picLocks noChangeAspect="1"/>
          </p:cNvPicPr>
          <p:nvPr/>
        </p:nvPicPr>
        <p:blipFill rotWithShape="1">
          <a:blip r:embed="rId4"/>
          <a:srcRect l="40626" t="18111" r="7514" b="67073"/>
          <a:stretch/>
        </p:blipFill>
        <p:spPr>
          <a:xfrm>
            <a:off x="4639524" y="3666400"/>
            <a:ext cx="5321411" cy="1168828"/>
          </a:xfrm>
          <a:prstGeom prst="rect">
            <a:avLst/>
          </a:prstGeom>
        </p:spPr>
      </p:pic>
      <p:sp>
        <p:nvSpPr>
          <p:cNvPr id="19" name="Rectangle 18">
            <a:extLst>
              <a:ext uri="{FF2B5EF4-FFF2-40B4-BE49-F238E27FC236}">
                <a16:creationId xmlns:a16="http://schemas.microsoft.com/office/drawing/2014/main" id="{0AD76494-5E1F-4D11-8B80-0C503FC5F06B}"/>
              </a:ext>
            </a:extLst>
          </p:cNvPr>
          <p:cNvSpPr/>
          <p:nvPr/>
        </p:nvSpPr>
        <p:spPr>
          <a:xfrm>
            <a:off x="2098032" y="1740818"/>
            <a:ext cx="1600201" cy="547510"/>
          </a:xfrm>
          <a:prstGeom prst="rect">
            <a:avLst/>
          </a:prstGeom>
          <a:noFill/>
          <a:ln>
            <a:noFill/>
          </a:ln>
          <a:effectLst/>
          <a:scene3d>
            <a:camera prst="orthographicFront"/>
            <a:lightRig rig="flat" dir="t"/>
          </a:scene3d>
          <a:sp3d/>
        </p:spPr>
        <p:txBody>
          <a:bodyPr spcFirstLastPara="0" vert="horz" wrap="square" lIns="128016" tIns="73152" rIns="128016" bIns="73152" numCol="1" spcCol="1270" anchor="ctr" anchorCtr="0">
            <a:noAutofit/>
          </a:bodyPr>
          <a:lstStyle/>
          <a:p>
            <a:pPr algn="ctr" defTabSz="800100" fontAlgn="base">
              <a:lnSpc>
                <a:spcPct val="90000"/>
              </a:lnSpc>
              <a:spcBef>
                <a:spcPct val="0"/>
              </a:spcBef>
              <a:spcAft>
                <a:spcPct val="35000"/>
              </a:spcAft>
              <a:defRPr/>
            </a:pPr>
            <a:r>
              <a:rPr lang="en-US" b="1" kern="0">
                <a:solidFill>
                  <a:srgbClr val="000000"/>
                </a:solidFill>
                <a:cs typeface="Calibri" pitchFamily="34" charset="0"/>
              </a:rPr>
              <a:t>   12</a:t>
            </a:r>
            <a:r>
              <a:rPr lang="en-US" b="1" kern="0" baseline="30000">
                <a:solidFill>
                  <a:srgbClr val="000000"/>
                </a:solidFill>
                <a:cs typeface="Calibri" pitchFamily="34" charset="0"/>
              </a:rPr>
              <a:t>th</a:t>
            </a:r>
            <a:r>
              <a:rPr lang="en-US" b="1" kern="0">
                <a:solidFill>
                  <a:srgbClr val="000000"/>
                </a:solidFill>
                <a:cs typeface="Calibri" pitchFamily="34" charset="0"/>
              </a:rPr>
              <a:t> Grade</a:t>
            </a:r>
          </a:p>
        </p:txBody>
      </p:sp>
    </p:spTree>
    <p:extLst>
      <p:ext uri="{BB962C8B-B14F-4D97-AF65-F5344CB8AC3E}">
        <p14:creationId xmlns:p14="http://schemas.microsoft.com/office/powerpoint/2010/main" val="20507571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800" b="1" kern="1200">
                <a:solidFill>
                  <a:schemeClr val="bg1"/>
                </a:solidFill>
                <a:latin typeface="+mj-lt"/>
                <a:ea typeface="+mj-ea"/>
                <a:cs typeface="+mj-cs"/>
              </a:rPr>
              <a:t>Common Core Alignments</a:t>
            </a: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437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Common Core Alignment </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23</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2" name="Content Placeholder 2">
            <a:extLst>
              <a:ext uri="{FF2B5EF4-FFF2-40B4-BE49-F238E27FC236}">
                <a16:creationId xmlns:a16="http://schemas.microsoft.com/office/drawing/2014/main" id="{0D66E08F-4AFC-401C-B07B-7C7BCF2198EE}"/>
              </a:ext>
            </a:extLst>
          </p:cNvPr>
          <p:cNvSpPr txBox="1">
            <a:spLocks/>
          </p:cNvSpPr>
          <p:nvPr/>
        </p:nvSpPr>
        <p:spPr>
          <a:xfrm>
            <a:off x="685800" y="1804102"/>
            <a:ext cx="10591800" cy="4876800"/>
          </a:xfrm>
          <a:prstGeom prst="rect">
            <a:avLst/>
          </a:prstGeom>
        </p:spPr>
        <p:txBody>
          <a:bodyPr vert="horz" lIns="91440" tIns="45720" rIns="91440" bIns="45720" rtlCol="0" anchor="t">
            <a:no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With the adoption of the Common Core State Standards in 42 states and the District of Columbia, college and career readiness have become priorities for educators in their work with students.</a:t>
            </a:r>
            <a:r>
              <a:rPr lang="en-US" sz="1600" dirty="0">
                <a:solidFill>
                  <a:srgbClr val="FF0000"/>
                </a:solidFill>
                <a:latin typeface="Calibri"/>
              </a:rPr>
              <a:t>  </a:t>
            </a:r>
            <a:endParaRPr kumimoji="0" lang="en-US" sz="1600" b="0" i="0" u="none" strike="noStrike" kern="1200" cap="none" spc="0" normalizeH="0" baseline="0" noProof="0">
              <a:ln>
                <a:noFill/>
              </a:ln>
              <a:solidFill>
                <a:srgbClr val="FF0000"/>
              </a:solidFill>
              <a:effectLst/>
              <a:uLnTx/>
              <a:uFillTx/>
              <a:latin typeface="Calibri"/>
              <a:ea typeface="+mn-ea"/>
              <a:cs typeface="+mn-cs"/>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600" b="0" i="0" u="none" strike="noStrike" kern="1200" cap="none" spc="0" normalizeH="0" baseline="0" noProof="0">
              <a:ln>
                <a:noFill/>
              </a:ln>
              <a:solidFill>
                <a:srgbClr val="007D93"/>
              </a:solidFill>
              <a:effectLst/>
              <a:uLnTx/>
              <a:uFillTx/>
              <a:latin typeface="Calibri"/>
              <a:ea typeface="+mn-ea"/>
              <a:cs typeface="+mn-cs"/>
            </a:endParaRPr>
          </a:p>
          <a:p>
            <a:pPr marL="0" indent="0">
              <a:buNone/>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Each grade, 9</a:t>
            </a:r>
            <a:r>
              <a:rPr kumimoji="0" lang="en-US" sz="1600" b="0" i="0" u="none" strike="noStrike" kern="1200" cap="none" spc="0" normalizeH="0" baseline="30000" noProof="0" dirty="0">
                <a:ln>
                  <a:noFill/>
                </a:ln>
                <a:solidFill>
                  <a:srgbClr val="FF0000"/>
                </a:solidFill>
                <a:effectLst/>
                <a:uLnTx/>
                <a:uFillTx/>
                <a:latin typeface="Calibri"/>
                <a:ea typeface="+mn-ea"/>
                <a:cs typeface="+mn-cs"/>
              </a:rPr>
              <a:t>th</a:t>
            </a:r>
            <a:r>
              <a:rPr kumimoji="0" lang="en-US" sz="1600" b="0" i="0" u="none" strike="noStrike" kern="1200" cap="none" spc="0" normalizeH="0" baseline="0" noProof="0" dirty="0">
                <a:ln>
                  <a:noFill/>
                </a:ln>
                <a:solidFill>
                  <a:srgbClr val="FF0000"/>
                </a:solidFill>
                <a:effectLst/>
                <a:uLnTx/>
                <a:uFillTx/>
                <a:latin typeface="Calibri"/>
                <a:ea typeface="+mn-ea"/>
                <a:cs typeface="+mn-cs"/>
              </a:rPr>
              <a:t>-12</a:t>
            </a:r>
            <a:r>
              <a:rPr kumimoji="0" lang="en-US" sz="1600" b="0" i="0" u="none" strike="noStrike" kern="1200" cap="none" spc="0" normalizeH="0" baseline="30000" noProof="0" dirty="0">
                <a:ln>
                  <a:noFill/>
                </a:ln>
                <a:solidFill>
                  <a:srgbClr val="FF0000"/>
                </a:solidFill>
                <a:effectLst/>
                <a:uLnTx/>
                <a:uFillTx/>
                <a:latin typeface="Calibri"/>
                <a:ea typeface="+mn-ea"/>
                <a:cs typeface="+mn-cs"/>
              </a:rPr>
              <a:t>th</a:t>
            </a:r>
            <a:r>
              <a:rPr kumimoji="0" lang="en-US" sz="1600" b="0" i="0" u="none" strike="noStrike" kern="1200" cap="none" spc="0" normalizeH="0" baseline="0" noProof="0" dirty="0">
                <a:ln>
                  <a:noFill/>
                </a:ln>
                <a:solidFill>
                  <a:srgbClr val="FF0000"/>
                </a:solidFill>
                <a:effectLst/>
                <a:uLnTx/>
                <a:uFillTx/>
                <a:latin typeface="Calibri"/>
                <a:ea typeface="+mn-ea"/>
                <a:cs typeface="+mn-cs"/>
              </a:rPr>
              <a:t> of the </a:t>
            </a:r>
            <a:r>
              <a:rPr kumimoji="0" lang="en-US" sz="1600" b="0" i="0" u="none" strike="noStrike" kern="1200" cap="none" spc="0" normalizeH="0" baseline="0" noProof="0" dirty="0" err="1">
                <a:ln>
                  <a:noFill/>
                </a:ln>
                <a:solidFill>
                  <a:srgbClr val="FF0000"/>
                </a:solidFill>
                <a:effectLst/>
                <a:uLnTx/>
                <a:uFillTx/>
                <a:latin typeface="Calibri"/>
                <a:ea typeface="+mn-ea"/>
                <a:cs typeface="+mn-cs"/>
              </a:rPr>
              <a:t>PeerForward</a:t>
            </a:r>
            <a:r>
              <a:rPr kumimoji="0" lang="en-US" sz="1600" b="0" i="0" u="none" strike="noStrike" kern="1200" cap="none" spc="0" normalizeH="0" baseline="0" noProof="0" dirty="0">
                <a:ln>
                  <a:noFill/>
                </a:ln>
                <a:solidFill>
                  <a:srgbClr val="FF0000"/>
                </a:solidFill>
                <a:effectLst/>
                <a:uLnTx/>
                <a:uFillTx/>
                <a:latin typeface="Calibri"/>
                <a:ea typeface="+mn-ea"/>
                <a:cs typeface="+mn-cs"/>
              </a:rPr>
              <a:t> curriculum is aligned with Common Core State Standards.</a:t>
            </a:r>
            <a:r>
              <a:rPr lang="en-US" sz="1600" dirty="0">
                <a:solidFill>
                  <a:srgbClr val="FF0000"/>
                </a:solidFill>
                <a:latin typeface="Calibri"/>
              </a:rPr>
              <a:t> </a:t>
            </a:r>
            <a:r>
              <a:rPr kumimoji="0" lang="en-US" sz="1600" b="0" i="0" u="none" strike="noStrike" kern="1200" cap="none" spc="0" normalizeH="0" baseline="0" noProof="0" dirty="0">
                <a:ln>
                  <a:noFill/>
                </a:ln>
                <a:solidFill>
                  <a:srgbClr val="FF0000"/>
                </a:solidFill>
                <a:effectLst/>
                <a:uLnTx/>
                <a:uFillTx/>
                <a:latin typeface="Calibri"/>
                <a:ea typeface="+mn-ea"/>
                <a:cs typeface="+mn-cs"/>
              </a:rPr>
              <a:t> This document provides you with the standards and the lessons that correspond to each standard.</a:t>
            </a:r>
            <a:r>
              <a:rPr lang="en-US" sz="1600" dirty="0">
                <a:solidFill>
                  <a:srgbClr val="FF0000"/>
                </a:solidFill>
                <a:latin typeface="Calibri"/>
              </a:rPr>
              <a:t>  </a:t>
            </a:r>
            <a:endParaRPr lang="en-US" sz="1600" dirty="0">
              <a:solidFill>
                <a:srgbClr val="FF0000"/>
              </a:solidFill>
              <a:cs typeface="Calibri"/>
            </a:endParaRPr>
          </a:p>
          <a:p>
            <a:pPr marL="0" indent="0" algn="ctr">
              <a:buNone/>
            </a:pPr>
            <a:r>
              <a:rPr lang="en-US" sz="1600" b="1" u="sng" dirty="0">
                <a:solidFill>
                  <a:schemeClr val="accent5"/>
                </a:solidFill>
                <a:latin typeface="Calibri"/>
                <a:cs typeface="Calibri"/>
              </a:rPr>
              <a:t>Common Core Alignment Guide</a:t>
            </a:r>
            <a:endParaRPr lang="en-US" sz="1600" b="1" i="0" u="sng" strike="noStrike" kern="1200" cap="none" spc="0" normalizeH="0" baseline="0" noProof="0" dirty="0">
              <a:ln>
                <a:noFill/>
              </a:ln>
              <a:solidFill>
                <a:schemeClr val="accent5"/>
              </a:solidFill>
              <a:effectLst/>
              <a:uLnTx/>
              <a:uFillTx/>
              <a:latin typeface="Calibri"/>
              <a:cs typeface="Calibri"/>
            </a:endParaRPr>
          </a:p>
          <a:p>
            <a:pPr marL="0" indent="0">
              <a:buNone/>
              <a:defRPr/>
            </a:pPr>
            <a:endParaRPr lang="en-US" sz="1600">
              <a:solidFill>
                <a:srgbClr val="007D93"/>
              </a:solidFill>
              <a:latin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600" b="0" i="0" u="none" strike="noStrike" kern="1200" cap="none" spc="0" normalizeH="0" baseline="0" noProof="0" dirty="0">
                <a:ln>
                  <a:noFill/>
                </a:ln>
                <a:solidFill>
                  <a:srgbClr val="FF0000"/>
                </a:solidFill>
                <a:effectLst/>
                <a:uLnTx/>
                <a:uFillTx/>
                <a:latin typeface="Calibri"/>
                <a:ea typeface="+mn-ea"/>
                <a:cs typeface="+mn-cs"/>
              </a:rPr>
              <a:t>Other Primary Common Core Websites:</a:t>
            </a:r>
            <a:endParaRPr lang="en-US" sz="1600" b="0" i="0" u="none" strike="noStrike" kern="1200" cap="none" spc="0" normalizeH="0" baseline="0" noProof="0" dirty="0">
              <a:ln>
                <a:noFill/>
              </a:ln>
              <a:solidFill>
                <a:srgbClr val="FF0000"/>
              </a:solidFill>
              <a:effectLst/>
              <a:uLnTx/>
              <a:uFillTx/>
              <a:latin typeface="Calibri"/>
              <a:cs typeface="Calibri"/>
            </a:endParaRPr>
          </a:p>
          <a:p>
            <a:pPr marL="0" indent="0">
              <a:buNone/>
              <a:defRPr/>
            </a:pPr>
            <a:r>
              <a:rPr kumimoji="0" lang="en-US" sz="1600" b="0" i="0" u="none" strike="noStrike" kern="1200" cap="none" spc="0" normalizeH="0" baseline="0" noProof="0" dirty="0">
                <a:ln>
                  <a:noFill/>
                </a:ln>
                <a:solidFill>
                  <a:srgbClr val="007D93"/>
                </a:solidFill>
                <a:effectLst/>
                <a:uLnTx/>
                <a:uFillTx/>
                <a:latin typeface="Calibri"/>
                <a:ea typeface="+mn-ea"/>
                <a:cs typeface="+mn-cs"/>
                <a:hlinkClick r:id="rId4"/>
              </a:rPr>
              <a:t>http://www.corestandards.org/</a:t>
            </a:r>
            <a:r>
              <a:rPr kumimoji="0" lang="en-US" sz="1600" b="0" i="0" u="none" strike="noStrike" kern="1200" cap="none" spc="0" normalizeH="0" baseline="0" noProof="0" dirty="0">
                <a:ln>
                  <a:noFill/>
                </a:ln>
                <a:solidFill>
                  <a:srgbClr val="007D93"/>
                </a:solidFill>
                <a:effectLst/>
                <a:uLnTx/>
                <a:uFillTx/>
                <a:latin typeface="Calibri"/>
                <a:ea typeface="+mn-ea"/>
                <a:cs typeface="+mn-cs"/>
              </a:rPr>
              <a:t> </a:t>
            </a:r>
            <a:r>
              <a:rPr kumimoji="0" lang="en-US" sz="1600" b="0" i="0" u="none" strike="noStrike" kern="1200" cap="none" spc="0" normalizeH="0" baseline="0" noProof="0" dirty="0">
                <a:ln>
                  <a:noFill/>
                </a:ln>
                <a:solidFill>
                  <a:srgbClr val="FF0000"/>
                </a:solidFill>
                <a:effectLst/>
                <a:uLnTx/>
                <a:uFillTx/>
                <a:latin typeface="Calibri"/>
                <a:ea typeface="+mn-ea"/>
                <a:cs typeface="+mn-cs"/>
              </a:rPr>
              <a:t>(The Common Core State Standards Initiative)</a:t>
            </a:r>
            <a:r>
              <a:rPr lang="en-US" sz="1600" dirty="0">
                <a:solidFill>
                  <a:srgbClr val="FF0000"/>
                </a:solidFill>
                <a:latin typeface="Calibri"/>
              </a:rPr>
              <a:t> </a:t>
            </a:r>
            <a:endParaRPr lang="en-US" sz="1600" b="0" i="0" u="none" strike="noStrike" kern="1200" cap="none" spc="0" normalizeH="0" baseline="0" noProof="0" dirty="0">
              <a:ln>
                <a:noFill/>
              </a:ln>
              <a:solidFill>
                <a:srgbClr val="FF0000"/>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600" b="0" i="0" u="none" strike="noStrike" kern="1200" cap="none" spc="0" normalizeH="0" baseline="0" noProof="0" dirty="0">
                <a:ln>
                  <a:noFill/>
                </a:ln>
                <a:solidFill>
                  <a:srgbClr val="007D93"/>
                </a:solidFill>
                <a:effectLst/>
                <a:uLnTx/>
                <a:uFillTx/>
                <a:latin typeface="Calibri"/>
                <a:ea typeface="+mn-ea"/>
                <a:cs typeface="+mn-cs"/>
                <a:hlinkClick r:id="rId5"/>
              </a:rPr>
              <a:t>http://www.smarterbalanced.org</a:t>
            </a:r>
            <a:r>
              <a:rPr kumimoji="0" lang="en-US" sz="1600" b="0" i="0" u="none" strike="noStrike" kern="1200" cap="none" spc="0" normalizeH="0" baseline="0" noProof="0" dirty="0">
                <a:ln>
                  <a:noFill/>
                </a:ln>
                <a:solidFill>
                  <a:srgbClr val="FF0000"/>
                </a:solidFill>
                <a:effectLst/>
                <a:uLnTx/>
                <a:uFillTx/>
                <a:latin typeface="Calibri"/>
                <a:ea typeface="+mn-ea"/>
                <a:cs typeface="+mn-cs"/>
                <a:hlinkClick r:id="rId5"/>
              </a:rPr>
              <a:t>/</a:t>
            </a:r>
            <a:r>
              <a:rPr kumimoji="0" lang="en-US" sz="1600" b="0" i="0" u="none" strike="noStrike" kern="1200" cap="none" spc="0" normalizeH="0" baseline="0" noProof="0" dirty="0">
                <a:ln>
                  <a:noFill/>
                </a:ln>
                <a:solidFill>
                  <a:srgbClr val="FF0000"/>
                </a:solidFill>
                <a:effectLst/>
                <a:uLnTx/>
                <a:uFillTx/>
                <a:latin typeface="Calibri"/>
                <a:ea typeface="+mn-ea"/>
                <a:cs typeface="+mn-cs"/>
              </a:rPr>
              <a:t> (Smarter Balanced Assessment Consortium</a:t>
            </a:r>
            <a:r>
              <a:rPr kumimoji="0" lang="en-US" sz="1600" b="0" i="0" u="none" strike="noStrike" kern="1200" cap="none" spc="0" normalizeH="0" baseline="0" noProof="0" dirty="0">
                <a:ln>
                  <a:noFill/>
                </a:ln>
                <a:solidFill>
                  <a:srgbClr val="007D93"/>
                </a:solidFill>
                <a:effectLst/>
                <a:uLnTx/>
                <a:uFillTx/>
                <a:latin typeface="Calibri"/>
                <a:ea typeface="+mn-ea"/>
                <a:cs typeface="+mn-cs"/>
              </a:rPr>
              <a:t>)</a:t>
            </a:r>
            <a:endParaRPr lang="en-US" sz="1600" b="0" i="0" u="none" strike="noStrike" kern="1200" cap="none" spc="0" normalizeH="0" baseline="0" noProof="0" dirty="0">
              <a:ln>
                <a:noFill/>
              </a:ln>
              <a:solidFill>
                <a:srgbClr val="007D93"/>
              </a:solidFill>
              <a:effectLst/>
              <a:uLnTx/>
              <a:uFillTx/>
              <a:latin typeface="Calibri"/>
              <a:cs typeface="Calibri"/>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600" b="0" i="0" u="none" strike="noStrike" kern="1200" cap="none" spc="0" normalizeH="0" baseline="0" noProof="0" dirty="0">
                <a:ln>
                  <a:noFill/>
                </a:ln>
                <a:solidFill>
                  <a:srgbClr val="007D93"/>
                </a:solidFill>
                <a:effectLst/>
                <a:uLnTx/>
                <a:uFillTx/>
                <a:latin typeface="Calibri"/>
                <a:ea typeface="+mn-ea"/>
                <a:cs typeface="+mn-cs"/>
                <a:hlinkClick r:id="rId6"/>
              </a:rPr>
              <a:t>http://www.parcconline.org/</a:t>
            </a:r>
            <a:r>
              <a:rPr kumimoji="0" lang="en-US" sz="1600" b="0" i="0" u="none" strike="noStrike" kern="1200" cap="none" spc="0" normalizeH="0" baseline="0" noProof="0" dirty="0">
                <a:ln>
                  <a:noFill/>
                </a:ln>
                <a:solidFill>
                  <a:srgbClr val="007D93"/>
                </a:solidFill>
                <a:effectLst/>
                <a:uLnTx/>
                <a:uFillTx/>
                <a:latin typeface="Calibri"/>
                <a:ea typeface="+mn-ea"/>
                <a:cs typeface="+mn-cs"/>
              </a:rPr>
              <a:t> </a:t>
            </a:r>
            <a:r>
              <a:rPr kumimoji="0" lang="en-US" sz="1600" b="0" i="0" u="none" strike="noStrike" kern="1200" cap="none" spc="0" normalizeH="0" baseline="0" noProof="0" dirty="0">
                <a:ln>
                  <a:noFill/>
                </a:ln>
                <a:solidFill>
                  <a:srgbClr val="FF0000"/>
                </a:solidFill>
                <a:effectLst/>
                <a:uLnTx/>
                <a:uFillTx/>
                <a:latin typeface="Calibri"/>
                <a:ea typeface="+mn-ea"/>
                <a:cs typeface="+mn-cs"/>
              </a:rPr>
              <a:t>(The Partnership for Assessment of Readiness for College and Careers)</a:t>
            </a:r>
            <a:endParaRPr lang="en-US" sz="1600" b="0" i="0" u="none" strike="noStrike" kern="1200" cap="none" spc="0" normalizeH="0" baseline="0" noProof="0" dirty="0">
              <a:ln>
                <a:noFill/>
              </a:ln>
              <a:solidFill>
                <a:srgbClr val="FF0000"/>
              </a:solidFill>
              <a:effectLst/>
              <a:uLnTx/>
              <a:uFillTx/>
              <a:latin typeface="Calibri"/>
              <a:cs typeface="Calibri"/>
            </a:endParaRPr>
          </a:p>
        </p:txBody>
      </p:sp>
    </p:spTree>
    <p:extLst>
      <p:ext uri="{BB962C8B-B14F-4D97-AF65-F5344CB8AC3E}">
        <p14:creationId xmlns:p14="http://schemas.microsoft.com/office/powerpoint/2010/main" val="1908509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865120" cy="2772612"/>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800">
                <a:solidFill>
                  <a:schemeClr val="bg1"/>
                </a:solidFill>
              </a:rPr>
              <a:t>Tips for Successfully Implementing the Curriculum</a:t>
            </a:r>
            <a:endParaRPr lang="en-US" sz="2800" b="1" kern="1200">
              <a:solidFill>
                <a:schemeClr val="bg1"/>
              </a:solidFill>
              <a:latin typeface="+mj-lt"/>
              <a:ea typeface="+mj-ea"/>
              <a:cs typeface="+mj-cs"/>
            </a:endParaRP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348621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Implementation Tips</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25</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4" name="Content Placeholder 2">
            <a:extLst>
              <a:ext uri="{FF2B5EF4-FFF2-40B4-BE49-F238E27FC236}">
                <a16:creationId xmlns:a16="http://schemas.microsoft.com/office/drawing/2014/main" id="{ACE752CC-B89A-4AFC-8970-53B2DA62CBC5}"/>
              </a:ext>
            </a:extLst>
          </p:cNvPr>
          <p:cNvSpPr txBox="1">
            <a:spLocks/>
          </p:cNvSpPr>
          <p:nvPr/>
        </p:nvSpPr>
        <p:spPr>
          <a:xfrm>
            <a:off x="609600" y="1895436"/>
            <a:ext cx="10591800" cy="4962564"/>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altLang="en-US" sz="1600" b="0" i="0" u="none" strike="noStrike" kern="1200" cap="none" spc="0" normalizeH="0" baseline="0" noProof="0">
                <a:ln>
                  <a:noFill/>
                </a:ln>
                <a:solidFill>
                  <a:srgbClr val="404040"/>
                </a:solidFill>
                <a:effectLst/>
                <a:uLnTx/>
                <a:uFillTx/>
                <a:latin typeface="Calibri"/>
                <a:ea typeface="+mn-ea"/>
                <a:cs typeface="+mn-cs"/>
              </a:rPr>
              <a:t>Below are some important items to consider before implementing the curriculum in your school:</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altLang="en-US" sz="1600" b="0" i="0" u="none" strike="noStrike" kern="1200" cap="none" spc="0" normalizeH="0" baseline="0" noProof="0">
              <a:ln>
                <a:noFill/>
              </a:ln>
              <a:solidFill>
                <a:srgbClr val="404040"/>
              </a:solidFill>
              <a:effectLst/>
              <a:uLnTx/>
              <a:uFillTx/>
              <a:latin typeface="Calibri"/>
              <a:ea typeface="+mn-ea"/>
              <a:cs typeface="+mn-cs"/>
            </a:endParaRPr>
          </a:p>
          <a:p>
            <a:pPr marL="285750" marR="0" lvl="0" indent="-28575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FF0000"/>
                </a:solidFill>
                <a:effectLst/>
                <a:uLnTx/>
                <a:uFillTx/>
                <a:latin typeface="Calibri"/>
                <a:ea typeface="+mn-ea"/>
                <a:cs typeface="+mn-cs"/>
              </a:rPr>
              <a:t>Who will serve as the Curriculum Specialist/Lead for the curriculum?  This Lead would be responsible for:</a:t>
            </a:r>
          </a:p>
          <a:p>
            <a:pPr marL="1200150" marR="0" lvl="2" indent="-285750" algn="l" defTabSz="914400" rtl="0" eaLnBrk="1" fontAlgn="auto" latinLnBrk="0" hangingPunct="1">
              <a:lnSpc>
                <a:spcPts val="2400"/>
              </a:lnSpc>
              <a:spcBef>
                <a:spcPts val="300"/>
              </a:spcBef>
              <a:spcAft>
                <a:spcPts val="3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0000"/>
                </a:solidFill>
                <a:effectLst/>
                <a:uLnTx/>
                <a:uFillTx/>
                <a:latin typeface="Calibri"/>
                <a:ea typeface="+mn-ea"/>
                <a:cs typeface="+mn-cs"/>
              </a:rPr>
              <a:t>Providing the links to the curriculum and access credentials to other educators</a:t>
            </a:r>
          </a:p>
          <a:p>
            <a:pPr marL="1200150" marR="0" lvl="2" indent="-285750" algn="l" defTabSz="914400" rtl="0" eaLnBrk="1" fontAlgn="auto" latinLnBrk="0" hangingPunct="1">
              <a:lnSpc>
                <a:spcPts val="2400"/>
              </a:lnSpc>
              <a:spcBef>
                <a:spcPts val="300"/>
              </a:spcBef>
              <a:spcAft>
                <a:spcPts val="3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0000"/>
                </a:solidFill>
                <a:effectLst/>
                <a:uLnTx/>
                <a:uFillTx/>
                <a:latin typeface="Calibri"/>
                <a:ea typeface="+mn-ea"/>
                <a:cs typeface="+mn-cs"/>
              </a:rPr>
              <a:t>Training educators on curriculum through the use of this PowerPoint</a:t>
            </a:r>
          </a:p>
          <a:p>
            <a:pPr marL="1200150" marR="0" lvl="2" indent="-285750" algn="l" defTabSz="914400" rtl="0" eaLnBrk="1" fontAlgn="auto" latinLnBrk="0" hangingPunct="1">
              <a:lnSpc>
                <a:spcPts val="2400"/>
              </a:lnSpc>
              <a:spcBef>
                <a:spcPts val="300"/>
              </a:spcBef>
              <a:spcAft>
                <a:spcPts val="300"/>
              </a:spcAft>
              <a:buClrTx/>
              <a:buSzTx/>
              <a:buFont typeface="Wingdings" panose="05000000000000000000" pitchFamily="2" charset="2"/>
              <a:buChar char="§"/>
              <a:tabLst/>
              <a:defRPr/>
            </a:pPr>
            <a:r>
              <a:rPr kumimoji="0" lang="en-US" sz="1600" b="0" i="0" u="none" strike="noStrike" kern="1200" cap="none" spc="0" normalizeH="0" baseline="0" noProof="0">
                <a:ln>
                  <a:noFill/>
                </a:ln>
                <a:solidFill>
                  <a:srgbClr val="FF0000"/>
                </a:solidFill>
                <a:effectLst/>
                <a:uLnTx/>
                <a:uFillTx/>
                <a:latin typeface="Calibri"/>
                <a:ea typeface="+mn-ea"/>
                <a:cs typeface="+mn-cs"/>
              </a:rPr>
              <a:t>Providing support to educators teaching the curriculum</a:t>
            </a:r>
          </a:p>
          <a:p>
            <a:pPr marL="914400" marR="0" lvl="2"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600" b="0" i="0" u="none" strike="noStrike" kern="1200" cap="none" spc="0" normalizeH="0" baseline="0" noProof="0">
              <a:ln>
                <a:noFill/>
              </a:ln>
              <a:solidFill>
                <a:srgbClr val="007D93"/>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r>
              <a:rPr kumimoji="0" lang="en-US" sz="1600" b="0" i="0" u="none" strike="noStrike" kern="1200" cap="none" spc="0" normalizeH="0" baseline="0" noProof="0">
                <a:ln>
                  <a:noFill/>
                </a:ln>
                <a:solidFill>
                  <a:srgbClr val="FF0000"/>
                </a:solidFill>
                <a:effectLst/>
                <a:uLnTx/>
                <a:uFillTx/>
                <a:latin typeface="Calibri"/>
                <a:ea typeface="+mn-ea"/>
                <a:cs typeface="+mn-cs"/>
              </a:rPr>
              <a:t>Work with other educators in the school teaching the curriculum to share best practices, determine a grading structure, and discuss ways to strengthen student engagement.  By collaborating with other teachers, you can create systems or structures for the class and ensure students are engaged in the curriculum.</a:t>
            </a:r>
          </a:p>
        </p:txBody>
      </p:sp>
    </p:spTree>
    <p:extLst>
      <p:ext uri="{BB962C8B-B14F-4D97-AF65-F5344CB8AC3E}">
        <p14:creationId xmlns:p14="http://schemas.microsoft.com/office/powerpoint/2010/main" val="22246107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Implementation Tips, Continued</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26</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8" name="Content Placeholder 2">
            <a:extLst>
              <a:ext uri="{FF2B5EF4-FFF2-40B4-BE49-F238E27FC236}">
                <a16:creationId xmlns:a16="http://schemas.microsoft.com/office/drawing/2014/main" id="{E5BF2D0E-7687-4D9F-9CE7-9F484829E459}"/>
              </a:ext>
            </a:extLst>
          </p:cNvPr>
          <p:cNvSpPr txBox="1">
            <a:spLocks/>
          </p:cNvSpPr>
          <p:nvPr/>
        </p:nvSpPr>
        <p:spPr>
          <a:xfrm>
            <a:off x="536320" y="1752600"/>
            <a:ext cx="11353800" cy="528034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000" b="0" i="0" u="none" strike="noStrike" kern="1200" cap="none" spc="0" normalizeH="0" baseline="0" noProof="0">
              <a:ln>
                <a:noFill/>
              </a:ln>
              <a:solidFill>
                <a:srgbClr val="007D93"/>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FF0000"/>
                </a:solidFill>
                <a:effectLst/>
                <a:uLnTx/>
                <a:uFillTx/>
                <a:latin typeface="Calibri"/>
                <a:ea typeface="+mn-ea"/>
                <a:cs typeface="+mn-cs"/>
              </a:rPr>
              <a:t>The curriculum can be implemented sequentially and/or in it’s entirety OR</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0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FF0000"/>
                </a:solidFill>
                <a:effectLst/>
                <a:uLnTx/>
                <a:uFillTx/>
                <a:latin typeface="Calibri"/>
                <a:ea typeface="+mn-ea"/>
                <a:cs typeface="+mn-cs"/>
              </a:rPr>
              <a:t>An educator can select a particular lesson or content area from the curriculum to focus on at any given time. (Note that in the Navigator, some lessons may be more time sensitive than others due to external deadlines)</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0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FF0000"/>
                </a:solidFill>
                <a:effectLst/>
                <a:uLnTx/>
                <a:uFillTx/>
                <a:latin typeface="Calibri"/>
                <a:ea typeface="+mn-ea"/>
                <a:cs typeface="+mn-cs"/>
              </a:rPr>
              <a:t>While some lessons are contingent on previous lessons, most are structured so that they can be taught on their own.</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0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r>
              <a:rPr kumimoji="0" lang="en-US" sz="2000" b="0" i="0" u="none" strike="noStrike" kern="1200" cap="none" spc="0" normalizeH="0" baseline="0" noProof="0">
                <a:ln>
                  <a:noFill/>
                </a:ln>
                <a:solidFill>
                  <a:srgbClr val="FF0000"/>
                </a:solidFill>
                <a:effectLst/>
                <a:uLnTx/>
                <a:uFillTx/>
                <a:latin typeface="Calibri"/>
                <a:ea typeface="+mn-ea"/>
                <a:cs typeface="+mn-cs"/>
              </a:rPr>
              <a:t>For particularly the Navigator, determine if you would like students to help deliver the lessons in your classroom</a:t>
            </a:r>
            <a:r>
              <a:rPr kumimoji="0" lang="en-US" sz="1400" b="0" i="0" u="none" strike="noStrike" kern="1200" cap="none" spc="0" normalizeH="0" baseline="0" noProof="0">
                <a:ln>
                  <a:noFill/>
                </a:ln>
                <a:solidFill>
                  <a:srgbClr val="007D93"/>
                </a:solidFill>
                <a:effectLst/>
                <a:uLnTx/>
                <a:uFillTx/>
                <a:latin typeface="Calibri"/>
                <a:ea typeface="+mn-ea"/>
                <a:cs typeface="+mn-cs"/>
              </a:rPr>
              <a:t>.</a:t>
            </a:r>
          </a:p>
        </p:txBody>
      </p:sp>
    </p:spTree>
    <p:extLst>
      <p:ext uri="{BB962C8B-B14F-4D97-AF65-F5344CB8AC3E}">
        <p14:creationId xmlns:p14="http://schemas.microsoft.com/office/powerpoint/2010/main" val="30459261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Implementation Tips, Continued</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27</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0" name="Content Placeholder 2">
            <a:extLst>
              <a:ext uri="{FF2B5EF4-FFF2-40B4-BE49-F238E27FC236}">
                <a16:creationId xmlns:a16="http://schemas.microsoft.com/office/drawing/2014/main" id="{ABA35576-E46D-4F37-B688-E0855B59C5BB}"/>
              </a:ext>
            </a:extLst>
          </p:cNvPr>
          <p:cNvSpPr txBox="1">
            <a:spLocks/>
          </p:cNvSpPr>
          <p:nvPr/>
        </p:nvSpPr>
        <p:spPr>
          <a:xfrm>
            <a:off x="1987219" y="1905000"/>
            <a:ext cx="8773222" cy="5280340"/>
          </a:xfrm>
          <a:prstGeom prst="rect">
            <a:avLst/>
          </a:prstGeom>
        </p:spPr>
        <p:txBody>
          <a:bodyPr vert="horz" lIns="91440" tIns="45720" rIns="91440" bIns="45720" rtlCol="0">
            <a:no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endParaRPr kumimoji="0" lang="en-US" sz="2400" b="0" i="0" u="none" strike="noStrike" kern="1200" cap="none" spc="0" normalizeH="0" baseline="0" noProof="0">
              <a:ln>
                <a:noFill/>
              </a:ln>
              <a:solidFill>
                <a:srgbClr val="007D93"/>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endParaRPr kumimoji="0" lang="en-US" sz="2400" b="0" i="0" u="none" strike="noStrike" kern="1200" cap="none" spc="0" normalizeH="0" baseline="0" noProof="0">
              <a:ln>
                <a:noFill/>
              </a:ln>
              <a:solidFill>
                <a:srgbClr val="007D93"/>
              </a:solidFill>
              <a:effectLst/>
              <a:uLnTx/>
              <a:uFillTx/>
              <a:latin typeface="Calibri"/>
              <a:ea typeface="+mn-ea"/>
              <a:cs typeface="+mn-cs"/>
            </a:endParaRPr>
          </a:p>
          <a:p>
            <a:pPr marL="0" marR="0" lvl="0" indent="0" algn="l" defTabSz="914400" rtl="0" eaLnBrk="1" fontAlgn="auto" latinLnBrk="0" hangingPunct="1">
              <a:lnSpc>
                <a:spcPts val="2400"/>
              </a:lnSpc>
              <a:spcBef>
                <a:spcPts val="300"/>
              </a:spcBef>
              <a:spcAft>
                <a:spcPts val="300"/>
              </a:spcAft>
              <a:buClrTx/>
              <a:buSzTx/>
              <a:buNone/>
              <a:tabLst/>
              <a:defRPr/>
            </a:pPr>
            <a:endParaRPr kumimoji="0" lang="en-US" sz="2800" b="0" i="0" u="none" strike="noStrike" kern="1200" cap="none" spc="0" normalizeH="0" baseline="0" noProof="0">
              <a:ln>
                <a:noFill/>
              </a:ln>
              <a:solidFill>
                <a:srgbClr val="FF0000"/>
              </a:solidFill>
              <a:effectLst/>
              <a:uLnTx/>
              <a:uFillTx/>
              <a:latin typeface="Calibri"/>
              <a:ea typeface="+mn-ea"/>
              <a:cs typeface="+mn-cs"/>
            </a:endParaRPr>
          </a:p>
          <a:p>
            <a:pPr marL="0" marR="0" lvl="0" indent="0" algn="ctr"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2800" b="0" i="0" u="none" strike="noStrike" kern="1200" cap="none" spc="0" normalizeH="0" baseline="0" noProof="0">
                <a:ln>
                  <a:noFill/>
                </a:ln>
                <a:solidFill>
                  <a:srgbClr val="FF0000"/>
                </a:solidFill>
                <a:effectLst/>
                <a:uLnTx/>
                <a:uFillTx/>
                <a:latin typeface="Calibri"/>
                <a:ea typeface="+mn-ea"/>
                <a:cs typeface="+mn-cs"/>
              </a:rPr>
              <a:t>For more information on implementation, </a:t>
            </a:r>
          </a:p>
          <a:p>
            <a:pPr marL="0" marR="0" lvl="0" indent="0" algn="ctr"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2800" b="0" i="0" u="none" strike="noStrike" kern="1200" cap="none" spc="0" normalizeH="0" baseline="0" noProof="0">
                <a:ln>
                  <a:noFill/>
                </a:ln>
                <a:solidFill>
                  <a:srgbClr val="FF0000"/>
                </a:solidFill>
                <a:effectLst/>
                <a:uLnTx/>
                <a:uFillTx/>
                <a:latin typeface="Calibri"/>
                <a:ea typeface="+mn-ea"/>
                <a:cs typeface="+mn-cs"/>
              </a:rPr>
              <a:t>best practices, and key lessons, </a:t>
            </a:r>
          </a:p>
          <a:p>
            <a:pPr marL="0" marR="0" lvl="0" indent="0" algn="ctr"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2800" b="0" i="0" u="none" strike="noStrike" kern="1200" cap="none" spc="0" normalizeH="0" baseline="0" noProof="0">
                <a:ln>
                  <a:noFill/>
                </a:ln>
                <a:solidFill>
                  <a:srgbClr val="FF0000"/>
                </a:solidFill>
                <a:effectLst/>
                <a:uLnTx/>
                <a:uFillTx/>
                <a:latin typeface="Calibri"/>
                <a:ea typeface="+mn-ea"/>
                <a:cs typeface="+mn-cs"/>
              </a:rPr>
              <a:t>see the introductory pages of </a:t>
            </a:r>
          </a:p>
          <a:p>
            <a:pPr marL="0" marR="0" lvl="0" indent="0" algn="ctr"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2800" b="0" i="0" u="none" strike="noStrike" kern="1200" cap="none" spc="0" normalizeH="0" baseline="0" noProof="0">
                <a:ln>
                  <a:noFill/>
                </a:ln>
                <a:solidFill>
                  <a:srgbClr val="FF0000"/>
                </a:solidFill>
                <a:effectLst/>
                <a:uLnTx/>
                <a:uFillTx/>
                <a:latin typeface="Calibri"/>
                <a:ea typeface="+mn-ea"/>
                <a:cs typeface="+mn-cs"/>
              </a:rPr>
              <a:t>each grade level book</a:t>
            </a:r>
            <a:r>
              <a:rPr kumimoji="0" lang="en-US" sz="2400" b="0" i="0" u="none" strike="noStrike" kern="1200" cap="none" spc="0" normalizeH="0" baseline="0" noProof="0">
                <a:ln>
                  <a:noFill/>
                </a:ln>
                <a:solidFill>
                  <a:srgbClr val="007D93"/>
                </a:solidFill>
                <a:effectLst/>
                <a:uLnTx/>
                <a:uFillTx/>
                <a:latin typeface="Calibri"/>
                <a:ea typeface="+mn-ea"/>
                <a:cs typeface="+mn-cs"/>
              </a:rPr>
              <a:t>.</a:t>
            </a:r>
          </a:p>
          <a:p>
            <a:pPr marL="342900" marR="0" lvl="0" indent="-342900" algn="l" defTabSz="914400" rtl="0" eaLnBrk="1" fontAlgn="auto" latinLnBrk="0" hangingPunct="1">
              <a:lnSpc>
                <a:spcPts val="2400"/>
              </a:lnSpc>
              <a:spcBef>
                <a:spcPts val="300"/>
              </a:spcBef>
              <a:spcAft>
                <a:spcPts val="300"/>
              </a:spcAft>
              <a:buClrTx/>
              <a:buSzTx/>
              <a:buFont typeface="Wingdings" panose="05000000000000000000" pitchFamily="2" charset="2"/>
              <a:buChar char="ü"/>
              <a:tabLst/>
              <a:defRPr/>
            </a:pPr>
            <a:endParaRPr kumimoji="0" lang="en-US" sz="1400" b="0" i="0" u="none" strike="noStrike" kern="1200" cap="none" spc="0" normalizeH="0" baseline="0" noProof="0">
              <a:ln>
                <a:noFill/>
              </a:ln>
              <a:solidFill>
                <a:srgbClr val="007D93"/>
              </a:solidFill>
              <a:effectLst/>
              <a:uLnTx/>
              <a:uFillTx/>
              <a:latin typeface="Calibri"/>
              <a:ea typeface="+mn-ea"/>
              <a:cs typeface="+mn-cs"/>
            </a:endParaRPr>
          </a:p>
        </p:txBody>
      </p:sp>
    </p:spTree>
    <p:extLst>
      <p:ext uri="{BB962C8B-B14F-4D97-AF65-F5344CB8AC3E}">
        <p14:creationId xmlns:p14="http://schemas.microsoft.com/office/powerpoint/2010/main" val="1953079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865120" cy="2772612"/>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800" b="1" kern="1200">
                <a:solidFill>
                  <a:schemeClr val="bg1"/>
                </a:solidFill>
                <a:latin typeface="+mj-lt"/>
                <a:ea typeface="+mj-ea"/>
                <a:cs typeface="+mj-cs"/>
              </a:rPr>
              <a:t>Getting Started</a:t>
            </a: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121853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Implementation Tips, Continued</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29</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2" name="Content Placeholder 2">
            <a:extLst>
              <a:ext uri="{FF2B5EF4-FFF2-40B4-BE49-F238E27FC236}">
                <a16:creationId xmlns:a16="http://schemas.microsoft.com/office/drawing/2014/main" id="{3F3996E8-9992-49A1-BF91-19AD1115120B}"/>
              </a:ext>
            </a:extLst>
          </p:cNvPr>
          <p:cNvSpPr txBox="1">
            <a:spLocks/>
          </p:cNvSpPr>
          <p:nvPr/>
        </p:nvSpPr>
        <p:spPr>
          <a:xfrm>
            <a:off x="406841" y="1621270"/>
            <a:ext cx="7263517" cy="5236730"/>
          </a:xfrm>
          <a:prstGeom prst="rect">
            <a:avLst/>
          </a:prstGeom>
        </p:spPr>
        <p:txBody>
          <a:bodyPr vert="horz" lIns="91440" tIns="45720" rIns="91440" bIns="45720" rtlCol="0">
            <a:normAutofit fontScale="25000" lnSpcReduction="20000"/>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r>
              <a:rPr kumimoji="0" lang="en-US" sz="6800" b="0" i="0" u="none" strike="noStrike" kern="1200" cap="none" spc="0" normalizeH="0" baseline="0" noProof="0" dirty="0">
                <a:ln>
                  <a:noFill/>
                </a:ln>
                <a:solidFill>
                  <a:srgbClr val="FF0000"/>
                </a:solidFill>
                <a:effectLst/>
                <a:uLnTx/>
                <a:uFillTx/>
                <a:latin typeface="Calibri"/>
                <a:ea typeface="+mn-ea"/>
                <a:cs typeface="+mn-cs"/>
              </a:rPr>
              <a:t>Step 1:  You should have received an email with links to the online books, login information, and how to use the digital curriculum.</a:t>
            </a:r>
          </a:p>
          <a:p>
            <a:pPr marL="0" marR="0" lvl="0" indent="0" algn="l" defTabSz="914400" rtl="0" eaLnBrk="1" fontAlgn="auto" latinLnBrk="0" hangingPunct="1">
              <a:lnSpc>
                <a:spcPct val="120000"/>
              </a:lnSpc>
              <a:spcBef>
                <a:spcPts val="300"/>
              </a:spcBef>
              <a:spcAft>
                <a:spcPts val="300"/>
              </a:spcAft>
              <a:buClrTx/>
              <a:buSzTx/>
              <a:buNone/>
              <a:tabLst/>
              <a:defRPr/>
            </a:pPr>
            <a:endParaRPr kumimoji="0" lang="en-US" sz="6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r>
              <a:rPr kumimoji="0" lang="en-US" sz="6800" b="0" i="0" u="none" strike="noStrike" kern="1200" cap="none" spc="0" normalizeH="0" baseline="0" noProof="0" dirty="0">
                <a:ln>
                  <a:noFill/>
                </a:ln>
                <a:solidFill>
                  <a:srgbClr val="FF0000"/>
                </a:solidFill>
                <a:effectLst/>
                <a:uLnTx/>
                <a:uFillTx/>
                <a:latin typeface="Calibri"/>
                <a:ea typeface="+mn-ea"/>
                <a:cs typeface="+mn-cs"/>
              </a:rPr>
              <a:t>Step 2:  Once you have access to the curriculum, you can download and save the books as a PDF so they are easily accessible on your computer or mobile device.  Alternatively, you can return to the online version at any time.  </a:t>
            </a:r>
          </a:p>
          <a:p>
            <a:pPr marL="0" marR="0" lvl="0" indent="0" algn="l" defTabSz="914400" rtl="0" eaLnBrk="1" fontAlgn="auto" latinLnBrk="0" hangingPunct="1">
              <a:lnSpc>
                <a:spcPct val="120000"/>
              </a:lnSpc>
              <a:spcBef>
                <a:spcPts val="300"/>
              </a:spcBef>
              <a:spcAft>
                <a:spcPts val="300"/>
              </a:spcAft>
              <a:buClrTx/>
              <a:buSzTx/>
              <a:buNone/>
              <a:tabLst/>
              <a:defRPr/>
            </a:pPr>
            <a:endParaRPr kumimoji="0" lang="en-US" sz="6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r>
              <a:rPr kumimoji="0" lang="en-US" sz="6800" b="0" i="0" u="none" strike="noStrike" kern="1200" cap="none" spc="0" normalizeH="0" baseline="0" noProof="0" dirty="0">
                <a:ln>
                  <a:noFill/>
                </a:ln>
                <a:solidFill>
                  <a:srgbClr val="FF0000"/>
                </a:solidFill>
                <a:effectLst/>
                <a:uLnTx/>
                <a:uFillTx/>
                <a:latin typeface="Calibri"/>
                <a:ea typeface="+mn-ea"/>
                <a:cs typeface="+mn-cs"/>
              </a:rPr>
              <a:t>Step 3: Review the curriculum to ensure you understand the format and structure.</a:t>
            </a:r>
          </a:p>
          <a:p>
            <a:pPr marL="0" marR="0" lvl="0" indent="0" algn="l" defTabSz="914400" rtl="0" eaLnBrk="1" fontAlgn="auto" latinLnBrk="0" hangingPunct="1">
              <a:lnSpc>
                <a:spcPct val="120000"/>
              </a:lnSpc>
              <a:spcBef>
                <a:spcPts val="300"/>
              </a:spcBef>
              <a:spcAft>
                <a:spcPts val="300"/>
              </a:spcAft>
              <a:buClrTx/>
              <a:buSzTx/>
              <a:buNone/>
              <a:tabLst/>
              <a:defRPr/>
            </a:pPr>
            <a:r>
              <a:rPr kumimoji="0" lang="en-US" sz="6800" b="0" i="0" u="none" strike="noStrike" kern="1200" cap="none" spc="0" normalizeH="0" baseline="0" noProof="0">
                <a:ln>
                  <a:noFill/>
                </a:ln>
                <a:solidFill>
                  <a:srgbClr val="FF0000"/>
                </a:solidFill>
                <a:effectLst/>
                <a:uLnTx/>
                <a:uFillTx/>
                <a:latin typeface="Calibri"/>
                <a:ea typeface="+mn-ea"/>
                <a:cs typeface="+mn-cs"/>
              </a:rPr>
              <a:t>  </a:t>
            </a:r>
          </a:p>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r>
              <a:rPr kumimoji="0" lang="en-US" sz="6800" b="0" i="0" u="none" strike="noStrike" kern="1200" cap="none" spc="0" normalizeH="0" baseline="0" noProof="0" dirty="0">
                <a:ln>
                  <a:noFill/>
                </a:ln>
                <a:solidFill>
                  <a:srgbClr val="FF0000"/>
                </a:solidFill>
                <a:effectLst/>
                <a:uLnTx/>
                <a:uFillTx/>
                <a:latin typeface="Calibri"/>
                <a:ea typeface="+mn-ea"/>
                <a:cs typeface="+mn-cs"/>
              </a:rPr>
              <a:t>Step 4:  Check out the introductory pages to answer any questions you might have.</a:t>
            </a:r>
          </a:p>
          <a:p>
            <a:pPr marL="0" marR="0" lvl="0" indent="0" algn="l" defTabSz="914400" rtl="0" eaLnBrk="1" fontAlgn="auto" latinLnBrk="0" hangingPunct="1">
              <a:lnSpc>
                <a:spcPct val="120000"/>
              </a:lnSpc>
              <a:spcBef>
                <a:spcPts val="300"/>
              </a:spcBef>
              <a:spcAft>
                <a:spcPts val="300"/>
              </a:spcAft>
              <a:buClrTx/>
              <a:buSzTx/>
              <a:buNone/>
              <a:tabLst/>
              <a:defRPr/>
            </a:pPr>
            <a:endParaRPr kumimoji="0" lang="en-US" sz="6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r>
              <a:rPr kumimoji="0" lang="en-US" sz="6800" b="0" i="0" u="none" strike="noStrike" kern="1200" cap="none" spc="0" normalizeH="0" baseline="0" noProof="0" dirty="0">
                <a:ln>
                  <a:noFill/>
                </a:ln>
                <a:solidFill>
                  <a:srgbClr val="FF0000"/>
                </a:solidFill>
                <a:effectLst/>
                <a:uLnTx/>
                <a:uFillTx/>
                <a:latin typeface="Calibri"/>
                <a:ea typeface="+mn-ea"/>
                <a:cs typeface="+mn-cs"/>
              </a:rPr>
              <a:t>Step 5: Remember, the handouts that follow each lesson procedure can be printed out for your students.</a:t>
            </a:r>
          </a:p>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endParaRPr kumimoji="0" lang="en-US" sz="6800" b="0" i="0" u="none" strike="noStrike" kern="1200" cap="none" spc="0" normalizeH="0" baseline="0" noProof="0">
              <a:ln>
                <a:noFill/>
              </a:ln>
              <a:solidFill>
                <a:srgbClr val="FF0000"/>
              </a:solidFill>
              <a:effectLst/>
              <a:uLnTx/>
              <a:uFillTx/>
              <a:latin typeface="Calibri"/>
              <a:ea typeface="+mn-ea"/>
              <a:cs typeface="+mn-cs"/>
            </a:endParaRPr>
          </a:p>
          <a:p>
            <a:pPr marL="342900" marR="0" lvl="0" indent="-342900" algn="l" defTabSz="914400" rtl="0" eaLnBrk="1" fontAlgn="auto" latinLnBrk="0" hangingPunct="1">
              <a:lnSpc>
                <a:spcPct val="120000"/>
              </a:lnSpc>
              <a:spcBef>
                <a:spcPts val="300"/>
              </a:spcBef>
              <a:spcAft>
                <a:spcPts val="300"/>
              </a:spcAft>
              <a:buClrTx/>
              <a:buSzTx/>
              <a:buFont typeface="Arial" pitchFamily="34" charset="0"/>
              <a:buChar char="•"/>
              <a:tabLst/>
              <a:defRPr/>
            </a:pPr>
            <a:r>
              <a:rPr kumimoji="0" lang="en-US" sz="6800" b="0" i="0" u="none" strike="noStrike" kern="1200" cap="none" spc="0" normalizeH="0" baseline="0" noProof="0" dirty="0">
                <a:ln>
                  <a:noFill/>
                </a:ln>
                <a:solidFill>
                  <a:srgbClr val="FF0000"/>
                </a:solidFill>
                <a:effectLst/>
                <a:uLnTx/>
                <a:uFillTx/>
                <a:latin typeface="Calibri"/>
                <a:ea typeface="+mn-ea"/>
                <a:cs typeface="+mn-cs"/>
              </a:rPr>
              <a:t>Step 6: Have fun!</a:t>
            </a: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endParaRPr kumimoji="0" lang="en-US" sz="2400" b="0" i="0" u="none" strike="noStrike" kern="1200" cap="none" spc="0" normalizeH="0" baseline="0" noProof="0">
              <a:ln>
                <a:noFill/>
              </a:ln>
              <a:solidFill>
                <a:srgbClr val="007D93"/>
              </a:solidFill>
              <a:effectLst/>
              <a:uLnTx/>
              <a:uFillTx/>
              <a:latin typeface="Calibri"/>
              <a:ea typeface="+mn-ea"/>
              <a:cs typeface="+mn-cs"/>
            </a:endParaRP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endParaRPr kumimoji="0" lang="en-US" sz="2400" b="0" i="0" u="none" strike="noStrike" kern="1200" cap="none" spc="0" normalizeH="0" baseline="0" noProof="0">
              <a:ln>
                <a:noFill/>
              </a:ln>
              <a:solidFill>
                <a:srgbClr val="007D93"/>
              </a:solidFill>
              <a:effectLst/>
              <a:uLnTx/>
              <a:uFillTx/>
              <a:latin typeface="Calibri"/>
              <a:ea typeface="+mn-ea"/>
              <a:cs typeface="+mn-cs"/>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pic>
        <p:nvPicPr>
          <p:cNvPr id="13" name="Picture 12">
            <a:extLst>
              <a:ext uri="{FF2B5EF4-FFF2-40B4-BE49-F238E27FC236}">
                <a16:creationId xmlns:a16="http://schemas.microsoft.com/office/drawing/2014/main" id="{F03CFE75-FDAB-4C31-8589-9B176D837022}"/>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8305800" y="1480707"/>
            <a:ext cx="3476487" cy="5042404"/>
          </a:xfrm>
          <a:prstGeom prst="rect">
            <a:avLst/>
          </a:prstGeom>
          <a:noFill/>
          <a:ln>
            <a:noFill/>
          </a:ln>
          <a:effectLst>
            <a:innerShdw blurRad="63500" dist="50800" dir="10800000">
              <a:prstClr val="black">
                <a:alpha val="50000"/>
              </a:prstClr>
            </a:innerShdw>
          </a:effectLst>
        </p:spPr>
      </p:pic>
    </p:spTree>
    <p:extLst>
      <p:ext uri="{BB962C8B-B14F-4D97-AF65-F5344CB8AC3E}">
        <p14:creationId xmlns:p14="http://schemas.microsoft.com/office/powerpoint/2010/main" val="3360733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Welcome</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3</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0" name="Content Placeholder 4">
            <a:extLst>
              <a:ext uri="{FF2B5EF4-FFF2-40B4-BE49-F238E27FC236}">
                <a16:creationId xmlns:a16="http://schemas.microsoft.com/office/drawing/2014/main" id="{F447F511-F40A-403D-B96D-1820B0BB515C}"/>
              </a:ext>
            </a:extLst>
          </p:cNvPr>
          <p:cNvSpPr txBox="1">
            <a:spLocks/>
          </p:cNvSpPr>
          <p:nvPr/>
        </p:nvSpPr>
        <p:spPr>
          <a:xfrm>
            <a:off x="609600" y="1590081"/>
            <a:ext cx="9220200" cy="5267919"/>
          </a:xfrm>
          <a:prstGeom prst="rect">
            <a:avLst/>
          </a:prstGeom>
        </p:spPr>
        <p:txBody>
          <a:bodyPr vert="horz" lIns="91440" tIns="45720" rIns="91440" bIns="45720" rtlCol="0">
            <a:normAutofit fontScale="62500" lnSpcReduction="20000"/>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1200"/>
              </a:spcBef>
              <a:buFont typeface="Arial" panose="020B0604020202020204" pitchFamily="34" charset="0"/>
              <a:buNone/>
            </a:pPr>
            <a:r>
              <a:rPr lang="en-US" sz="2600">
                <a:solidFill>
                  <a:srgbClr val="FF0000"/>
                </a:solidFill>
              </a:rPr>
              <a:t>Welcome to </a:t>
            </a:r>
            <a:r>
              <a:rPr lang="en-US" sz="2600" err="1">
                <a:solidFill>
                  <a:srgbClr val="FF0000"/>
                </a:solidFill>
              </a:rPr>
              <a:t>PeerForward’s</a:t>
            </a:r>
            <a:r>
              <a:rPr lang="en-US" sz="2600">
                <a:solidFill>
                  <a:srgbClr val="FF0000"/>
                </a:solidFill>
              </a:rPr>
              <a:t> Navigator and Launch Curriculum!</a:t>
            </a:r>
          </a:p>
          <a:p>
            <a:pPr marL="285750" indent="-285750"/>
            <a:r>
              <a:rPr lang="en-US" sz="2600"/>
              <a:t>This Navigator and Launch digital curriculum is designed to prepare students for college and career in the 9</a:t>
            </a:r>
            <a:r>
              <a:rPr lang="en-US" sz="2600" baseline="30000"/>
              <a:t>th</a:t>
            </a:r>
            <a:r>
              <a:rPr lang="en-US" sz="2600"/>
              <a:t>-12</a:t>
            </a:r>
            <a:r>
              <a:rPr lang="en-US" sz="2600" baseline="30000"/>
              <a:t>th</a:t>
            </a:r>
            <a:r>
              <a:rPr lang="en-US" sz="2600"/>
              <a:t> grades.</a:t>
            </a:r>
          </a:p>
          <a:p>
            <a:pPr marL="285750" indent="-285750"/>
            <a:r>
              <a:rPr lang="en-US" sz="2600"/>
              <a:t>This easy-to-use digital curriculum is divided into four educator books (one for each grade), that includes over 30 lesson plans and corresponding handouts that can be printed and distributed to students.</a:t>
            </a:r>
          </a:p>
          <a:p>
            <a:pPr marL="0" indent="0">
              <a:buFont typeface="Arial" panose="020B0604020202020204" pitchFamily="34" charset="0"/>
              <a:buNone/>
            </a:pPr>
            <a:r>
              <a:rPr lang="en-US" sz="2600">
                <a:solidFill>
                  <a:srgbClr val="FF0000"/>
                </a:solidFill>
              </a:rPr>
              <a:t>The goals of the curriculum are to:</a:t>
            </a:r>
          </a:p>
          <a:p>
            <a:pPr marL="285750" indent="-285750"/>
            <a:r>
              <a:rPr lang="en-US" sz="2600"/>
              <a:t>Help students understand the relevance of high school to their current and future lives and to envision high school as a launchpad to college and career success.</a:t>
            </a:r>
          </a:p>
          <a:p>
            <a:pPr marL="285750" indent="-285750"/>
            <a:r>
              <a:rPr lang="en-US" sz="2600"/>
              <a:t>Help students master </a:t>
            </a:r>
            <a:r>
              <a:rPr lang="en-US" sz="2600" err="1"/>
              <a:t>PeerForward’s</a:t>
            </a:r>
            <a:r>
              <a:rPr lang="en-US" sz="2600"/>
              <a:t> Core Understandings that will allow them to succeed in postsecondary planning and in college and career training after high school.</a:t>
            </a:r>
          </a:p>
          <a:p>
            <a:pPr marL="0" indent="0">
              <a:buFont typeface="Arial" panose="020B0604020202020204" pitchFamily="34" charset="0"/>
              <a:buNone/>
            </a:pPr>
            <a:endParaRPr lang="en-US"/>
          </a:p>
        </p:txBody>
      </p:sp>
    </p:spTree>
    <p:extLst>
      <p:ext uri="{BB962C8B-B14F-4D97-AF65-F5344CB8AC3E}">
        <p14:creationId xmlns:p14="http://schemas.microsoft.com/office/powerpoint/2010/main" val="172862971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More questions?</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30</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8" name="Rectangle 7">
            <a:extLst>
              <a:ext uri="{FF2B5EF4-FFF2-40B4-BE49-F238E27FC236}">
                <a16:creationId xmlns:a16="http://schemas.microsoft.com/office/drawing/2014/main" id="{2BBE82FF-5680-4CC7-9961-948EEA1DF6C4}"/>
              </a:ext>
            </a:extLst>
          </p:cNvPr>
          <p:cNvSpPr/>
          <p:nvPr/>
        </p:nvSpPr>
        <p:spPr>
          <a:xfrm>
            <a:off x="3037366" y="2971800"/>
            <a:ext cx="6182833" cy="759182"/>
          </a:xfrm>
          <a:prstGeom prst="rect">
            <a:avLst/>
          </a:prstGeom>
        </p:spPr>
        <p:txBody>
          <a:bodyPr wrap="square">
            <a:spAutoFit/>
          </a:bodyPr>
          <a:lstStyle/>
          <a:p>
            <a:pPr algn="ctr">
              <a:lnSpc>
                <a:spcPts val="2600"/>
              </a:lnSpc>
            </a:pPr>
            <a:r>
              <a:rPr lang="en-US" sz="3000">
                <a:solidFill>
                  <a:schemeClr val="tx1">
                    <a:lumMod val="75000"/>
                    <a:lumOff val="25000"/>
                  </a:schemeClr>
                </a:solidFill>
                <a:latin typeface="Helvetica LT Std" panose="020B0504020202020204" pitchFamily="34" charset="0"/>
              </a:rPr>
              <a:t>Please contact </a:t>
            </a:r>
          </a:p>
          <a:p>
            <a:pPr algn="ctr">
              <a:lnSpc>
                <a:spcPts val="2600"/>
              </a:lnSpc>
            </a:pPr>
            <a:r>
              <a:rPr lang="en-US" sz="3000">
                <a:solidFill>
                  <a:schemeClr val="tx1">
                    <a:lumMod val="75000"/>
                    <a:lumOff val="25000"/>
                  </a:schemeClr>
                </a:solidFill>
                <a:latin typeface="Helvetica LT Std" panose="020B0504020202020204" pitchFamily="34" charset="0"/>
                <a:hlinkClick r:id="rId4"/>
              </a:rPr>
              <a:t>digitalcurriculum@peerforward.org</a:t>
            </a:r>
            <a:r>
              <a:rPr lang="en-US" sz="3000">
                <a:solidFill>
                  <a:schemeClr val="tx1">
                    <a:lumMod val="75000"/>
                    <a:lumOff val="25000"/>
                  </a:schemeClr>
                </a:solidFill>
                <a:latin typeface="Helvetica LT Std" panose="020B0504020202020204" pitchFamily="34" charset="0"/>
              </a:rPr>
              <a:t>  </a:t>
            </a:r>
          </a:p>
        </p:txBody>
      </p:sp>
    </p:spTree>
    <p:extLst>
      <p:ext uri="{BB962C8B-B14F-4D97-AF65-F5344CB8AC3E}">
        <p14:creationId xmlns:p14="http://schemas.microsoft.com/office/powerpoint/2010/main" val="721201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err="1">
                <a:solidFill>
                  <a:schemeClr val="bg2">
                    <a:lumMod val="25000"/>
                  </a:schemeClr>
                </a:solidFill>
              </a:rPr>
              <a:t>PeerForward</a:t>
            </a:r>
            <a:r>
              <a:rPr lang="en-US">
                <a:solidFill>
                  <a:schemeClr val="bg2">
                    <a:lumMod val="25000"/>
                  </a:schemeClr>
                </a:solidFill>
              </a:rPr>
              <a:t> Curriculum</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4</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1" name="Content Placeholder 4">
            <a:extLst>
              <a:ext uri="{FF2B5EF4-FFF2-40B4-BE49-F238E27FC236}">
                <a16:creationId xmlns:a16="http://schemas.microsoft.com/office/drawing/2014/main" id="{E99D947B-8EE4-48E9-BE49-BB4E1A837FA0}"/>
              </a:ext>
            </a:extLst>
          </p:cNvPr>
          <p:cNvSpPr txBox="1">
            <a:spLocks/>
          </p:cNvSpPr>
          <p:nvPr/>
        </p:nvSpPr>
        <p:spPr>
          <a:xfrm>
            <a:off x="249115" y="1132880"/>
            <a:ext cx="8513885" cy="5267919"/>
          </a:xfrm>
          <a:prstGeom prst="rect">
            <a:avLst/>
          </a:prstGeom>
        </p:spPr>
        <p:txBody>
          <a:bodyPr vert="horz" lIns="91440" tIns="45720" rIns="91440" bIns="45720" rtlCol="0">
            <a:normAutofit/>
          </a:bodyPr>
          <a:lstStyle>
            <a:lvl1pPr marL="2286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1pPr>
            <a:lvl2pPr marL="6858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2pPr>
            <a:lvl3pPr marL="11430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4pPr>
            <a:lvl5pPr marL="2057400" indent="-228600" algn="l" defTabSz="914400" rtl="0" eaLnBrk="1" latinLnBrk="0" hangingPunct="1">
              <a:lnSpc>
                <a:spcPts val="2800"/>
              </a:lnSpc>
              <a:spcBef>
                <a:spcPts val="300"/>
              </a:spcBef>
              <a:spcAft>
                <a:spcPts val="1500"/>
              </a:spcAft>
              <a:buFont typeface="Arial" panose="020B0604020202020204" pitchFamily="34" charset="0"/>
              <a:buChar char="•"/>
              <a:defRPr sz="20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endParaRPr lang="en-US" sz="1800"/>
          </a:p>
          <a:p>
            <a:pPr marL="0" indent="0">
              <a:buFont typeface="Arial" panose="020B0604020202020204" pitchFamily="34" charset="0"/>
              <a:buNone/>
            </a:pPr>
            <a:endParaRPr lang="en-US"/>
          </a:p>
        </p:txBody>
      </p:sp>
      <p:sp>
        <p:nvSpPr>
          <p:cNvPr id="12" name="Content Placeholder 4">
            <a:extLst>
              <a:ext uri="{FF2B5EF4-FFF2-40B4-BE49-F238E27FC236}">
                <a16:creationId xmlns:a16="http://schemas.microsoft.com/office/drawing/2014/main" id="{D3AA2126-6B50-4E0D-90F2-EA1FC7ED3782}"/>
              </a:ext>
            </a:extLst>
          </p:cNvPr>
          <p:cNvSpPr>
            <a:spLocks noGrp="1"/>
          </p:cNvSpPr>
          <p:nvPr>
            <p:ph idx="1"/>
          </p:nvPr>
        </p:nvSpPr>
        <p:spPr>
          <a:xfrm>
            <a:off x="401515" y="1285280"/>
            <a:ext cx="8513885" cy="5267919"/>
          </a:xfrm>
        </p:spPr>
        <p:txBody>
          <a:bodyPr>
            <a:normAutofit/>
          </a:bodyPr>
          <a:lstStyle/>
          <a:p>
            <a:pPr marL="285750" indent="-285750"/>
            <a:endParaRPr lang="en-US" sz="1800"/>
          </a:p>
          <a:p>
            <a:pPr marL="0" indent="0">
              <a:buNone/>
            </a:pPr>
            <a:endParaRPr lang="en-US"/>
          </a:p>
        </p:txBody>
      </p:sp>
      <p:pic>
        <p:nvPicPr>
          <p:cNvPr id="13" name="Picture 12">
            <a:extLst>
              <a:ext uri="{FF2B5EF4-FFF2-40B4-BE49-F238E27FC236}">
                <a16:creationId xmlns:a16="http://schemas.microsoft.com/office/drawing/2014/main" id="{027CFA03-28A9-4B3D-999A-C7EC0AB513CC}"/>
              </a:ext>
            </a:extLst>
          </p:cNvPr>
          <p:cNvPicPr>
            <a:picLocks noChangeAspect="1"/>
          </p:cNvPicPr>
          <p:nvPr/>
        </p:nvPicPr>
        <p:blipFill rotWithShape="1">
          <a:blip r:embed="rId4"/>
          <a:srcRect r="3592" b="16761"/>
          <a:stretch/>
        </p:blipFill>
        <p:spPr>
          <a:xfrm>
            <a:off x="1736617" y="1915870"/>
            <a:ext cx="1616183" cy="1894130"/>
          </a:xfrm>
          <a:prstGeom prst="rect">
            <a:avLst/>
          </a:prstGeom>
        </p:spPr>
      </p:pic>
      <p:pic>
        <p:nvPicPr>
          <p:cNvPr id="14" name="Picture 13">
            <a:extLst>
              <a:ext uri="{FF2B5EF4-FFF2-40B4-BE49-F238E27FC236}">
                <a16:creationId xmlns:a16="http://schemas.microsoft.com/office/drawing/2014/main" id="{0953D253-9343-4DD5-A99E-F65364933CE2}"/>
              </a:ext>
            </a:extLst>
          </p:cNvPr>
          <p:cNvPicPr>
            <a:picLocks noChangeAspect="1"/>
          </p:cNvPicPr>
          <p:nvPr/>
        </p:nvPicPr>
        <p:blipFill rotWithShape="1">
          <a:blip r:embed="rId5"/>
          <a:srcRect r="-768" b="10716"/>
          <a:stretch/>
        </p:blipFill>
        <p:spPr>
          <a:xfrm>
            <a:off x="6681456" y="2743200"/>
            <a:ext cx="1305004" cy="1537666"/>
          </a:xfrm>
          <a:prstGeom prst="rect">
            <a:avLst/>
          </a:prstGeom>
        </p:spPr>
      </p:pic>
      <p:pic>
        <p:nvPicPr>
          <p:cNvPr id="15" name="Picture 14">
            <a:extLst>
              <a:ext uri="{FF2B5EF4-FFF2-40B4-BE49-F238E27FC236}">
                <a16:creationId xmlns:a16="http://schemas.microsoft.com/office/drawing/2014/main" id="{E06B06EC-BD63-4B28-BBB6-D25354CDA05D}"/>
              </a:ext>
            </a:extLst>
          </p:cNvPr>
          <p:cNvPicPr>
            <a:picLocks noChangeAspect="1"/>
          </p:cNvPicPr>
          <p:nvPr/>
        </p:nvPicPr>
        <p:blipFill rotWithShape="1">
          <a:blip r:embed="rId6"/>
          <a:srcRect r="3672" b="12251"/>
          <a:stretch/>
        </p:blipFill>
        <p:spPr>
          <a:xfrm>
            <a:off x="8290325" y="2152815"/>
            <a:ext cx="1250149" cy="1485526"/>
          </a:xfrm>
          <a:prstGeom prst="rect">
            <a:avLst/>
          </a:prstGeom>
        </p:spPr>
      </p:pic>
      <p:pic>
        <p:nvPicPr>
          <p:cNvPr id="16" name="Picture 15">
            <a:extLst>
              <a:ext uri="{FF2B5EF4-FFF2-40B4-BE49-F238E27FC236}">
                <a16:creationId xmlns:a16="http://schemas.microsoft.com/office/drawing/2014/main" id="{E47C5DD3-3ABC-42C3-BFBB-D2B312D1C18D}"/>
              </a:ext>
            </a:extLst>
          </p:cNvPr>
          <p:cNvPicPr>
            <a:picLocks noChangeAspect="1"/>
          </p:cNvPicPr>
          <p:nvPr/>
        </p:nvPicPr>
        <p:blipFill rotWithShape="1">
          <a:blip r:embed="rId7"/>
          <a:srcRect r="475" b="12074"/>
          <a:stretch/>
        </p:blipFill>
        <p:spPr>
          <a:xfrm>
            <a:off x="9879294" y="2926267"/>
            <a:ext cx="1357061" cy="1575969"/>
          </a:xfrm>
          <a:prstGeom prst="rect">
            <a:avLst/>
          </a:prstGeom>
        </p:spPr>
      </p:pic>
      <p:sp>
        <p:nvSpPr>
          <p:cNvPr id="17" name="Rectangle 16">
            <a:extLst>
              <a:ext uri="{FF2B5EF4-FFF2-40B4-BE49-F238E27FC236}">
                <a16:creationId xmlns:a16="http://schemas.microsoft.com/office/drawing/2014/main" id="{9C16AEB7-4D0C-4B19-90D5-A555C18F15C1}"/>
              </a:ext>
            </a:extLst>
          </p:cNvPr>
          <p:cNvSpPr/>
          <p:nvPr/>
        </p:nvSpPr>
        <p:spPr>
          <a:xfrm>
            <a:off x="516380" y="4445429"/>
            <a:ext cx="3522220" cy="1754326"/>
          </a:xfrm>
          <a:prstGeom prst="rect">
            <a:avLst/>
          </a:prstGeom>
        </p:spPr>
        <p:txBody>
          <a:bodyPr wrap="square" anchor="t">
            <a:spAutoFit/>
          </a:bodyPr>
          <a:lstStyle/>
          <a:p>
            <a:pPr lvl="1" algn="ctr">
              <a:spcBef>
                <a:spcPct val="50000"/>
              </a:spcBef>
            </a:pPr>
            <a:r>
              <a:rPr lang="en-US" altLang="en-US" i="1">
                <a:solidFill>
                  <a:srgbClr val="000000"/>
                </a:solidFill>
              </a:rPr>
              <a:t>The Navigator</a:t>
            </a:r>
            <a:r>
              <a:rPr lang="en-US" altLang="en-US">
                <a:solidFill>
                  <a:srgbClr val="000000"/>
                </a:solidFill>
              </a:rPr>
              <a:t>, a curriculum for senior-level classrooms, is designed to walk seniors through the entire college application and enrollment process.</a:t>
            </a:r>
          </a:p>
        </p:txBody>
      </p:sp>
      <p:sp>
        <p:nvSpPr>
          <p:cNvPr id="18" name="Rectangle 17">
            <a:extLst>
              <a:ext uri="{FF2B5EF4-FFF2-40B4-BE49-F238E27FC236}">
                <a16:creationId xmlns:a16="http://schemas.microsoft.com/office/drawing/2014/main" id="{94532D0F-547C-41A3-8AC1-9D3878D257C5}"/>
              </a:ext>
            </a:extLst>
          </p:cNvPr>
          <p:cNvSpPr/>
          <p:nvPr/>
        </p:nvSpPr>
        <p:spPr>
          <a:xfrm>
            <a:off x="7162800" y="4723607"/>
            <a:ext cx="2934909" cy="1892826"/>
          </a:xfrm>
          <a:prstGeom prst="rect">
            <a:avLst/>
          </a:prstGeom>
        </p:spPr>
        <p:txBody>
          <a:bodyPr wrap="square" anchor="t">
            <a:spAutoFit/>
          </a:bodyPr>
          <a:lstStyle/>
          <a:p>
            <a:pPr lvl="1" algn="ctr">
              <a:spcBef>
                <a:spcPct val="50000"/>
              </a:spcBef>
            </a:pPr>
            <a:r>
              <a:rPr lang="en-US" altLang="en-US" i="1">
                <a:solidFill>
                  <a:srgbClr val="000000"/>
                </a:solidFill>
              </a:rPr>
              <a:t>Launch</a:t>
            </a:r>
            <a:r>
              <a:rPr lang="en-US" altLang="en-US">
                <a:solidFill>
                  <a:srgbClr val="000000"/>
                </a:solidFill>
              </a:rPr>
              <a:t>, a 9-11 grade curriculum, is designed to build student mastery of five core college-going understandings.</a:t>
            </a:r>
          </a:p>
          <a:p>
            <a:pPr>
              <a:spcBef>
                <a:spcPct val="50000"/>
              </a:spcBef>
            </a:pPr>
            <a:endParaRPr lang="en-US" altLang="en-US"/>
          </a:p>
        </p:txBody>
      </p:sp>
    </p:spTree>
    <p:extLst>
      <p:ext uri="{BB962C8B-B14F-4D97-AF65-F5344CB8AC3E}">
        <p14:creationId xmlns:p14="http://schemas.microsoft.com/office/powerpoint/2010/main" val="42178774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a:bodyPr>
          <a:lstStyle/>
          <a:p>
            <a:pPr algn="ctr"/>
            <a:r>
              <a:rPr lang="en-US" sz="2200" kern="1200">
                <a:solidFill>
                  <a:schemeClr val="bg1"/>
                </a:solidFill>
                <a:latin typeface="+mj-lt"/>
                <a:ea typeface="+mj-ea"/>
                <a:cs typeface="+mj-cs"/>
              </a:rPr>
              <a:t>Core Understandings</a:t>
            </a: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74414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Core Understandings</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6</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8" name="Content Placeholder 4">
            <a:extLst>
              <a:ext uri="{FF2B5EF4-FFF2-40B4-BE49-F238E27FC236}">
                <a16:creationId xmlns:a16="http://schemas.microsoft.com/office/drawing/2014/main" id="{22F9F269-109F-47B7-BC6B-76E2302F6B03}"/>
              </a:ext>
            </a:extLst>
          </p:cNvPr>
          <p:cNvSpPr>
            <a:spLocks noGrp="1"/>
          </p:cNvSpPr>
          <p:nvPr>
            <p:ph idx="1"/>
          </p:nvPr>
        </p:nvSpPr>
        <p:spPr>
          <a:xfrm>
            <a:off x="533400" y="1590081"/>
            <a:ext cx="10287000" cy="4810719"/>
          </a:xfrm>
        </p:spPr>
        <p:txBody>
          <a:bodyPr>
            <a:normAutofit/>
          </a:bodyPr>
          <a:lstStyle/>
          <a:p>
            <a:pPr marL="0" lvl="0" indent="0">
              <a:lnSpc>
                <a:spcPct val="120000"/>
              </a:lnSpc>
              <a:buNone/>
            </a:pPr>
            <a:r>
              <a:rPr lang="en-US">
                <a:solidFill>
                  <a:schemeClr val="tx1"/>
                </a:solidFill>
              </a:rPr>
              <a:t>The Curriculum’s </a:t>
            </a:r>
            <a:r>
              <a:rPr lang="en-US" sz="2000">
                <a:solidFill>
                  <a:schemeClr val="tx1"/>
                </a:solidFill>
              </a:rPr>
              <a:t>Core Understandings are in alignment with college and career readiness standards set forth by the American School Counseling Association and Common Core.</a:t>
            </a:r>
          </a:p>
          <a:p>
            <a:pPr marL="742950" lvl="1" indent="-285750">
              <a:lnSpc>
                <a:spcPct val="120000"/>
              </a:lnSpc>
            </a:pPr>
            <a:r>
              <a:rPr lang="en-US" sz="2400">
                <a:solidFill>
                  <a:srgbClr val="FF0000"/>
                </a:solidFill>
              </a:rPr>
              <a:t>Self-Advocacy</a:t>
            </a:r>
          </a:p>
          <a:p>
            <a:pPr marL="742950" lvl="1" indent="-285750">
              <a:lnSpc>
                <a:spcPct val="120000"/>
              </a:lnSpc>
            </a:pPr>
            <a:r>
              <a:rPr lang="en-US" sz="2400">
                <a:solidFill>
                  <a:srgbClr val="FF0000"/>
                </a:solidFill>
              </a:rPr>
              <a:t>Academic Excellence</a:t>
            </a:r>
          </a:p>
          <a:p>
            <a:pPr marL="742950" lvl="1" indent="-285750">
              <a:lnSpc>
                <a:spcPct val="120000"/>
              </a:lnSpc>
            </a:pPr>
            <a:r>
              <a:rPr lang="en-US" sz="2400">
                <a:solidFill>
                  <a:srgbClr val="FF0000"/>
                </a:solidFill>
              </a:rPr>
              <a:t>College-Career Connection</a:t>
            </a:r>
          </a:p>
          <a:p>
            <a:pPr marL="742950" lvl="1" indent="-285750">
              <a:lnSpc>
                <a:spcPct val="120000"/>
              </a:lnSpc>
            </a:pPr>
            <a:r>
              <a:rPr lang="en-US" sz="2400">
                <a:solidFill>
                  <a:srgbClr val="FF0000"/>
                </a:solidFill>
              </a:rPr>
              <a:t>College 101</a:t>
            </a:r>
          </a:p>
          <a:p>
            <a:pPr marL="742950" lvl="1" indent="-285750">
              <a:lnSpc>
                <a:spcPct val="120000"/>
              </a:lnSpc>
            </a:pPr>
            <a:r>
              <a:rPr lang="en-US" sz="2400">
                <a:solidFill>
                  <a:srgbClr val="FF0000"/>
                </a:solidFill>
              </a:rPr>
              <a:t>Financial Awareness</a:t>
            </a:r>
          </a:p>
        </p:txBody>
      </p:sp>
    </p:spTree>
    <p:extLst>
      <p:ext uri="{BB962C8B-B14F-4D97-AF65-F5344CB8AC3E}">
        <p14:creationId xmlns:p14="http://schemas.microsoft.com/office/powerpoint/2010/main" val="27828981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38AA3EF-5E31-4232-8CDC-E99D78077EF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38600" y="2007636"/>
            <a:ext cx="7188199" cy="2839339"/>
          </a:xfrm>
          <a:prstGeom prst="rect">
            <a:avLst/>
          </a:prstGeom>
        </p:spPr>
      </p:pic>
      <p:sp>
        <p:nvSpPr>
          <p:cNvPr id="4" name="Title 1">
            <a:extLst>
              <a:ext uri="{FF2B5EF4-FFF2-40B4-BE49-F238E27FC236}">
                <a16:creationId xmlns:a16="http://schemas.microsoft.com/office/drawing/2014/main" id="{FDEB565E-C321-483C-AADC-77D5596033C0}"/>
              </a:ext>
            </a:extLst>
          </p:cNvPr>
          <p:cNvSpPr>
            <a:spLocks noGrp="1"/>
          </p:cNvSpPr>
          <p:nvPr>
            <p:ph type="title"/>
          </p:nvPr>
        </p:nvSpPr>
        <p:spPr>
          <a:xfrm>
            <a:off x="640080" y="2074363"/>
            <a:ext cx="2752354" cy="2709275"/>
          </a:xfrm>
          <a:prstGeom prst="ellipse">
            <a:avLst/>
          </a:prstGeom>
          <a:solidFill>
            <a:schemeClr val="tx1">
              <a:lumMod val="85000"/>
              <a:lumOff val="15000"/>
            </a:schemeClr>
          </a:solidFill>
          <a:ln w="174625" cmpd="thinThick">
            <a:solidFill>
              <a:schemeClr val="tx1">
                <a:lumMod val="85000"/>
                <a:lumOff val="15000"/>
              </a:schemeClr>
            </a:solidFill>
          </a:ln>
        </p:spPr>
        <p:txBody>
          <a:bodyPr vert="horz" lIns="91440" tIns="45720" rIns="91440" bIns="45720" rtlCol="0" anchor="ctr">
            <a:normAutofit fontScale="90000"/>
          </a:bodyPr>
          <a:lstStyle/>
          <a:p>
            <a:pPr algn="ctr"/>
            <a:r>
              <a:rPr lang="en-US" sz="2800">
                <a:solidFill>
                  <a:schemeClr val="bg1"/>
                </a:solidFill>
              </a:rPr>
              <a:t>Curriculum Goals and Major Assessments, By Grade Level</a:t>
            </a:r>
            <a:endParaRPr lang="en-US" sz="2600" kern="1200">
              <a:solidFill>
                <a:schemeClr val="bg1"/>
              </a:solidFill>
              <a:latin typeface="+mj-lt"/>
              <a:ea typeface="+mj-ea"/>
              <a:cs typeface="+mj-cs"/>
            </a:endParaRPr>
          </a:p>
        </p:txBody>
      </p:sp>
      <p:sp>
        <p:nvSpPr>
          <p:cNvPr id="2" name="Slide Number Placeholder 1">
            <a:extLst>
              <a:ext uri="{FF2B5EF4-FFF2-40B4-BE49-F238E27FC236}">
                <a16:creationId xmlns:a16="http://schemas.microsoft.com/office/drawing/2014/main" id="{F8C5E606-8354-40FB-B91E-CCD4B8F7858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C91C1F7D-F4BA-4942-BA1A-105DA854FCB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159362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9</a:t>
            </a:r>
            <a:r>
              <a:rPr lang="en-US" baseline="30000">
                <a:solidFill>
                  <a:schemeClr val="bg2">
                    <a:lumMod val="25000"/>
                  </a:schemeClr>
                </a:solidFill>
              </a:rPr>
              <a:t>th</a:t>
            </a:r>
            <a:r>
              <a:rPr lang="en-US">
                <a:solidFill>
                  <a:schemeClr val="bg2">
                    <a:lumMod val="25000"/>
                  </a:schemeClr>
                </a:solidFill>
              </a:rPr>
              <a:t> Grade</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8</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11" name="Content Placeholder 4">
            <a:extLst>
              <a:ext uri="{FF2B5EF4-FFF2-40B4-BE49-F238E27FC236}">
                <a16:creationId xmlns:a16="http://schemas.microsoft.com/office/drawing/2014/main" id="{0294E272-9FF4-42CD-A894-7CDF4F25F6BC}"/>
              </a:ext>
            </a:extLst>
          </p:cNvPr>
          <p:cNvSpPr txBox="1">
            <a:spLocks/>
          </p:cNvSpPr>
          <p:nvPr/>
        </p:nvSpPr>
        <p:spPr>
          <a:xfrm>
            <a:off x="609600" y="1905000"/>
            <a:ext cx="8513885" cy="5267919"/>
          </a:xfrm>
          <a:prstGeom prst="rect">
            <a:avLst/>
          </a:prstGeom>
        </p:spPr>
        <p:txBody>
          <a:bodyPr vert="horz" lIns="91440" tIns="45720" rIns="91440" bIns="45720" rtlCol="0">
            <a:normAutofit/>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Goals of 9</a:t>
            </a:r>
            <a:r>
              <a:rPr kumimoji="0" lang="en-US" sz="1800" b="1" i="0" u="none" strike="noStrike" kern="1200" cap="none" spc="0" normalizeH="0" baseline="30000" noProof="0">
                <a:ln>
                  <a:noFill/>
                </a:ln>
                <a:solidFill>
                  <a:srgbClr val="FF0000"/>
                </a:solidFill>
                <a:effectLst/>
                <a:uLnTx/>
                <a:uFillTx/>
                <a:latin typeface="Calibri"/>
                <a:ea typeface="+mn-ea"/>
                <a:cs typeface="+mn-cs"/>
              </a:rPr>
              <a:t>th</a:t>
            </a:r>
            <a:r>
              <a:rPr kumimoji="0" lang="en-US" sz="1800" b="1" i="0" u="none" strike="noStrike" kern="1200" cap="none" spc="0" normalizeH="0" baseline="0" noProof="0">
                <a:ln>
                  <a:noFill/>
                </a:ln>
                <a:solidFill>
                  <a:srgbClr val="FF0000"/>
                </a:solidFill>
                <a:effectLst/>
                <a:uLnTx/>
                <a:uFillTx/>
                <a:latin typeface="Calibri"/>
                <a:ea typeface="+mn-ea"/>
                <a:cs typeface="+mn-cs"/>
              </a:rPr>
              <a:t> Grade Curriculum:</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Help students make a smooth transition to high school</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Help students make positive choices today that will set them up for success tomorrow</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1800" b="1" i="0" u="none" strike="noStrike" kern="1200" cap="none" spc="0" normalizeH="0" baseline="0" noProof="0">
              <a:ln>
                <a:noFill/>
              </a:ln>
              <a:solidFill>
                <a:srgbClr val="675C53"/>
              </a:solidFill>
              <a:effectLst/>
              <a:uLnTx/>
              <a:uFillTx/>
              <a:latin typeface="Calibri"/>
              <a:ea typeface="+mn-ea"/>
              <a:cs typeface="+mn-cs"/>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1800" b="1" i="0" u="none" strike="noStrike" kern="1200" cap="none" spc="0" normalizeH="0" baseline="0" noProof="0">
                <a:ln>
                  <a:noFill/>
                </a:ln>
                <a:solidFill>
                  <a:srgbClr val="FF0000"/>
                </a:solidFill>
                <a:effectLst/>
                <a:uLnTx/>
                <a:uFillTx/>
                <a:latin typeface="Calibri"/>
                <a:ea typeface="+mn-ea"/>
                <a:cs typeface="+mn-cs"/>
              </a:rPr>
              <a:t>Major Assessments:</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High School Academic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Study Skills </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Life Roadmap</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Career Research </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College Research</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1800" b="0" i="0" u="none" strike="noStrike" kern="1200" cap="none" spc="0" normalizeH="0" baseline="0" noProof="0">
                <a:ln>
                  <a:noFill/>
                </a:ln>
                <a:solidFill>
                  <a:srgbClr val="675C53"/>
                </a:solidFill>
                <a:effectLst/>
                <a:uLnTx/>
                <a:uFillTx/>
                <a:latin typeface="Calibri"/>
                <a:ea typeface="+mn-ea"/>
                <a:cs typeface="+mn-cs"/>
              </a:rPr>
              <a:t>Long-term Savings Plan</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35424313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996636-669C-4DF5-8661-80321D89B473}"/>
              </a:ext>
            </a:extLst>
          </p:cNvPr>
          <p:cNvSpPr>
            <a:spLocks noGrp="1"/>
          </p:cNvSpPr>
          <p:nvPr>
            <p:ph type="title"/>
          </p:nvPr>
        </p:nvSpPr>
        <p:spPr>
          <a:xfrm>
            <a:off x="280283" y="58088"/>
            <a:ext cx="10515600" cy="1325563"/>
          </a:xfrm>
        </p:spPr>
        <p:txBody>
          <a:bodyPr/>
          <a:lstStyle/>
          <a:p>
            <a:r>
              <a:rPr lang="en-US">
                <a:solidFill>
                  <a:schemeClr val="bg2">
                    <a:lumMod val="25000"/>
                  </a:schemeClr>
                </a:solidFill>
              </a:rPr>
              <a:t>10</a:t>
            </a:r>
            <a:r>
              <a:rPr lang="en-US" baseline="30000">
                <a:solidFill>
                  <a:schemeClr val="bg2">
                    <a:lumMod val="25000"/>
                  </a:schemeClr>
                </a:solidFill>
              </a:rPr>
              <a:t>th</a:t>
            </a:r>
            <a:r>
              <a:rPr lang="en-US">
                <a:solidFill>
                  <a:schemeClr val="bg2">
                    <a:lumMod val="25000"/>
                  </a:schemeClr>
                </a:solidFill>
              </a:rPr>
              <a:t> Grade</a:t>
            </a:r>
          </a:p>
        </p:txBody>
      </p:sp>
      <p:sp>
        <p:nvSpPr>
          <p:cNvPr id="4" name="Footer Placeholder 3">
            <a:extLst>
              <a:ext uri="{FF2B5EF4-FFF2-40B4-BE49-F238E27FC236}">
                <a16:creationId xmlns:a16="http://schemas.microsoft.com/office/drawing/2014/main" id="{E38B514B-204B-46AD-A9C0-B31301ED714B}"/>
              </a:ext>
            </a:extLst>
          </p:cNvPr>
          <p:cNvSpPr>
            <a:spLocks noGrp="1"/>
          </p:cNvSpPr>
          <p:nvPr>
            <p:ph type="ftr" sz="quarter" idx="11"/>
          </p:nvPr>
        </p:nvSpPr>
        <p:spPr>
          <a:xfrm>
            <a:off x="4038600" y="6324600"/>
            <a:ext cx="4114800" cy="365125"/>
          </a:xfrm>
        </p:spPr>
        <p:txBody>
          <a:bodyPr/>
          <a:lstStyle/>
          <a:p>
            <a:fld id="{A1E9432A-AE38-4190-ACC2-FAA13EE94245}" type="slidenum">
              <a:rPr lang="en-US" smtClean="0"/>
              <a:pPr/>
              <a:t>9</a:t>
            </a:fld>
            <a:endParaRPr lang="en-US"/>
          </a:p>
        </p:txBody>
      </p:sp>
      <p:pic>
        <p:nvPicPr>
          <p:cNvPr id="7" name="Picture 6">
            <a:extLst>
              <a:ext uri="{FF2B5EF4-FFF2-40B4-BE49-F238E27FC236}">
                <a16:creationId xmlns:a16="http://schemas.microsoft.com/office/drawing/2014/main" id="{0A240061-EE98-4FAA-968D-A3E208E53A4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210719" y="228600"/>
            <a:ext cx="1700666" cy="672496"/>
          </a:xfrm>
          <a:prstGeom prst="rect">
            <a:avLst/>
          </a:prstGeom>
          <a:effectLst/>
        </p:spPr>
      </p:pic>
      <p:sp>
        <p:nvSpPr>
          <p:cNvPr id="9" name="Rectangle 8">
            <a:extLst>
              <a:ext uri="{FF2B5EF4-FFF2-40B4-BE49-F238E27FC236}">
                <a16:creationId xmlns:a16="http://schemas.microsoft.com/office/drawing/2014/main" id="{1DC4ACB5-1A08-4DD0-AFC3-4C01DCF5FF71}"/>
              </a:ext>
            </a:extLst>
          </p:cNvPr>
          <p:cNvSpPr/>
          <p:nvPr/>
        </p:nvSpPr>
        <p:spPr>
          <a:xfrm>
            <a:off x="3048000" y="-34436749"/>
            <a:ext cx="7772400" cy="7478970"/>
          </a:xfrm>
          <a:prstGeom prst="rect">
            <a:avLst/>
          </a:prstGeom>
        </p:spPr>
        <p:txBody>
          <a:bodyPr wrap="square">
            <a:spAutoFit/>
          </a:bodyPr>
          <a:lstStyle/>
          <a:p>
            <a:pPr>
              <a:lnSpc>
                <a:spcPct val="120000"/>
              </a:lnSpc>
            </a:pPr>
            <a:r>
              <a:rPr lang="en-US" sz="2000"/>
              <a:t>Included in this presentation and training are the following:</a:t>
            </a:r>
          </a:p>
          <a:p>
            <a:pPr marL="514350" indent="-514350">
              <a:lnSpc>
                <a:spcPct val="120000"/>
              </a:lnSpc>
              <a:buAutoNum type="romanUcPeriod"/>
            </a:pPr>
            <a:r>
              <a:rPr lang="en-US" sz="2000">
                <a:solidFill>
                  <a:srgbClr val="007D93"/>
                </a:solidFill>
              </a:rPr>
              <a:t>Welcome and Introduction</a:t>
            </a:r>
          </a:p>
          <a:p>
            <a:pPr marL="514350" indent="-514350">
              <a:lnSpc>
                <a:spcPct val="120000"/>
              </a:lnSpc>
              <a:buAutoNum type="romanUcPeriod"/>
            </a:pPr>
            <a:r>
              <a:rPr lang="en-US" sz="2000">
                <a:solidFill>
                  <a:srgbClr val="007D93"/>
                </a:solidFill>
              </a:rPr>
              <a:t>College Summit’s Core Understandings</a:t>
            </a:r>
          </a:p>
          <a:p>
            <a:pPr marL="1257300" lvl="2" indent="-342900">
              <a:lnSpc>
                <a:spcPct val="120000"/>
              </a:lnSpc>
            </a:pPr>
            <a:r>
              <a:rPr lang="en-US" sz="2000">
                <a:solidFill>
                  <a:srgbClr val="7F7F7F"/>
                </a:solidFill>
              </a:rPr>
              <a:t>Provides a description of the skills that the curriculum aims to develop in all students grades 9-12</a:t>
            </a:r>
            <a:endParaRPr lang="en-US" sz="2000">
              <a:solidFill>
                <a:srgbClr val="007D93"/>
              </a:solidFill>
            </a:endParaRPr>
          </a:p>
          <a:p>
            <a:pPr marL="514350" indent="-514350">
              <a:lnSpc>
                <a:spcPct val="120000"/>
              </a:lnSpc>
              <a:buFontTx/>
              <a:buAutoNum type="romanUcPeriod"/>
            </a:pPr>
            <a:r>
              <a:rPr lang="en-US" sz="2000">
                <a:solidFill>
                  <a:srgbClr val="007D93"/>
                </a:solidFill>
              </a:rPr>
              <a:t>Digital Curriculum Goals and Major Assessments, by Grade Level</a:t>
            </a:r>
          </a:p>
          <a:p>
            <a:pPr marL="1257300" lvl="2" indent="-342900">
              <a:lnSpc>
                <a:spcPct val="120000"/>
              </a:lnSpc>
            </a:pPr>
            <a:r>
              <a:rPr lang="en-US" sz="2000">
                <a:solidFill>
                  <a:srgbClr val="7F7F7F"/>
                </a:solidFill>
              </a:rPr>
              <a:t>Outlines the larger goals of each grade level book and the key assessments within each book</a:t>
            </a:r>
          </a:p>
          <a:p>
            <a:pPr marL="514350" indent="-514350">
              <a:lnSpc>
                <a:spcPct val="120000"/>
              </a:lnSpc>
              <a:buAutoNum type="romanUcPeriod"/>
            </a:pPr>
            <a:r>
              <a:rPr lang="en-US" sz="2000">
                <a:solidFill>
                  <a:srgbClr val="007D93"/>
                </a:solidFill>
              </a:rPr>
              <a:t>What You Will Find in the Curriculum</a:t>
            </a:r>
          </a:p>
          <a:p>
            <a:pPr marL="1257300" lvl="2" indent="-342900">
              <a:lnSpc>
                <a:spcPct val="120000"/>
              </a:lnSpc>
            </a:pPr>
            <a:r>
              <a:rPr lang="en-US" sz="2000">
                <a:solidFill>
                  <a:srgbClr val="7F7F7F"/>
                </a:solidFill>
              </a:rPr>
              <a:t>Provides an overview of the structure and content of the curriculum</a:t>
            </a:r>
            <a:endParaRPr lang="en-US" sz="2000">
              <a:solidFill>
                <a:srgbClr val="007D93"/>
              </a:solidFill>
            </a:endParaRPr>
          </a:p>
          <a:p>
            <a:pPr marL="514350" indent="-514350">
              <a:lnSpc>
                <a:spcPct val="120000"/>
              </a:lnSpc>
              <a:buAutoNum type="romanUcPeriod"/>
            </a:pPr>
            <a:r>
              <a:rPr lang="en-US" sz="2000">
                <a:solidFill>
                  <a:srgbClr val="007D93"/>
                </a:solidFill>
              </a:rPr>
              <a:t>Curriculum Highlights</a:t>
            </a:r>
          </a:p>
          <a:p>
            <a:pPr marL="1257300" lvl="2" indent="-342900">
              <a:lnSpc>
                <a:spcPct val="120000"/>
              </a:lnSpc>
            </a:pPr>
            <a:r>
              <a:rPr lang="en-US" sz="2000">
                <a:solidFill>
                  <a:srgbClr val="7F7F7F"/>
                </a:solidFill>
              </a:rPr>
              <a:t>Describes the unique tools and features of the curriculum</a:t>
            </a:r>
          </a:p>
          <a:p>
            <a:pPr marL="514350" indent="-514350">
              <a:lnSpc>
                <a:spcPct val="120000"/>
              </a:lnSpc>
              <a:buAutoNum type="romanUcPeriod"/>
            </a:pPr>
            <a:r>
              <a:rPr lang="en-US" sz="2000">
                <a:solidFill>
                  <a:srgbClr val="007D93"/>
                </a:solidFill>
              </a:rPr>
              <a:t>Updates to the Curriculum</a:t>
            </a:r>
          </a:p>
          <a:p>
            <a:pPr marL="1257300" lvl="2" indent="-342900">
              <a:lnSpc>
                <a:spcPct val="120000"/>
              </a:lnSpc>
            </a:pPr>
            <a:r>
              <a:rPr lang="en-US" sz="2000">
                <a:solidFill>
                  <a:srgbClr val="7F7F7F"/>
                </a:solidFill>
              </a:rPr>
              <a:t>Outlines the updates to the curriculum  </a:t>
            </a:r>
            <a:endParaRPr lang="en-US" sz="2000">
              <a:solidFill>
                <a:srgbClr val="007D93"/>
              </a:solidFill>
            </a:endParaRPr>
          </a:p>
          <a:p>
            <a:pPr marL="514350" indent="-514350">
              <a:lnSpc>
                <a:spcPct val="120000"/>
              </a:lnSpc>
              <a:buAutoNum type="romanUcPeriod"/>
            </a:pPr>
            <a:r>
              <a:rPr lang="en-US" sz="2000">
                <a:solidFill>
                  <a:srgbClr val="007D93"/>
                </a:solidFill>
              </a:rPr>
              <a:t>Tips for Implementing the College Summit Curriculum</a:t>
            </a:r>
          </a:p>
          <a:p>
            <a:pPr marL="1257300" lvl="2" indent="-342900">
              <a:lnSpc>
                <a:spcPct val="120000"/>
              </a:lnSpc>
            </a:pPr>
            <a:r>
              <a:rPr lang="en-US" sz="2000">
                <a:solidFill>
                  <a:srgbClr val="7F7F7F"/>
                </a:solidFill>
              </a:rPr>
              <a:t>Offers suggestions for implementing the curriculum in your school</a:t>
            </a:r>
          </a:p>
          <a:p>
            <a:pPr marL="514350" indent="-514350">
              <a:lnSpc>
                <a:spcPct val="120000"/>
              </a:lnSpc>
              <a:buAutoNum type="romanUcPeriod"/>
            </a:pPr>
            <a:r>
              <a:rPr lang="en-US" sz="2000">
                <a:solidFill>
                  <a:srgbClr val="007D93"/>
                </a:solidFill>
              </a:rPr>
              <a:t>Getting Started</a:t>
            </a:r>
          </a:p>
          <a:p>
            <a:pPr marL="1257300" lvl="2" indent="-342900">
              <a:lnSpc>
                <a:spcPct val="120000"/>
              </a:lnSpc>
            </a:pPr>
            <a:r>
              <a:rPr lang="en-US" sz="2000">
                <a:solidFill>
                  <a:srgbClr val="7F7F7F"/>
                </a:solidFill>
              </a:rPr>
              <a:t>Describes how to begin use of the College Summit Curriculum</a:t>
            </a:r>
          </a:p>
        </p:txBody>
      </p:sp>
      <p:sp>
        <p:nvSpPr>
          <p:cNvPr id="8" name="Content Placeholder 4">
            <a:extLst>
              <a:ext uri="{FF2B5EF4-FFF2-40B4-BE49-F238E27FC236}">
                <a16:creationId xmlns:a16="http://schemas.microsoft.com/office/drawing/2014/main" id="{613E3C6E-99F9-48A2-85B3-0524B9D19789}"/>
              </a:ext>
            </a:extLst>
          </p:cNvPr>
          <p:cNvSpPr txBox="1">
            <a:spLocks/>
          </p:cNvSpPr>
          <p:nvPr/>
        </p:nvSpPr>
        <p:spPr>
          <a:xfrm>
            <a:off x="685800" y="1590081"/>
            <a:ext cx="8513885" cy="5267919"/>
          </a:xfrm>
          <a:prstGeom prst="rect">
            <a:avLst/>
          </a:prstGeom>
        </p:spPr>
        <p:txBody>
          <a:bodyPr vert="horz" lIns="91440" tIns="45720" rIns="91440" bIns="45720" rtlCol="0">
            <a:normAutofit fontScale="55000" lnSpcReduction="20000"/>
          </a:bodyPr>
          <a:lstStyle>
            <a:lvl1pPr marL="342900" indent="-3429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1pPr>
            <a:lvl2pPr marL="742950" indent="-28575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2pPr>
            <a:lvl3pPr marL="11430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3pPr>
            <a:lvl4pPr marL="16002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4pPr>
            <a:lvl5pPr marL="2057400" indent="-228600" algn="l" defTabSz="914400" rtl="0" eaLnBrk="1" latinLnBrk="0" hangingPunct="1">
              <a:lnSpc>
                <a:spcPts val="2400"/>
              </a:lnSpc>
              <a:spcBef>
                <a:spcPts val="300"/>
              </a:spcBef>
              <a:spcAft>
                <a:spcPts val="300"/>
              </a:spcAft>
              <a:buFont typeface="Arial" pitchFamily="34" charset="0"/>
              <a:buChar char="»"/>
              <a:defRPr sz="2200"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2900" b="1" i="0" u="none" strike="noStrike" kern="1200" cap="none" spc="0" normalizeH="0" baseline="0" noProof="0">
                <a:ln>
                  <a:noFill/>
                </a:ln>
                <a:solidFill>
                  <a:srgbClr val="FF0000"/>
                </a:solidFill>
                <a:effectLst/>
                <a:uLnTx/>
                <a:uFillTx/>
                <a:latin typeface="Calibri"/>
                <a:ea typeface="+mn-ea"/>
                <a:cs typeface="+mn-cs"/>
              </a:rPr>
              <a:t>Goals of 10</a:t>
            </a:r>
            <a:r>
              <a:rPr kumimoji="0" lang="en-US" sz="2900" b="1" i="0" u="none" strike="noStrike" kern="1200" cap="none" spc="0" normalizeH="0" baseline="30000" noProof="0">
                <a:ln>
                  <a:noFill/>
                </a:ln>
                <a:solidFill>
                  <a:srgbClr val="FF0000"/>
                </a:solidFill>
                <a:effectLst/>
                <a:uLnTx/>
                <a:uFillTx/>
                <a:latin typeface="Calibri"/>
                <a:ea typeface="+mn-ea"/>
                <a:cs typeface="+mn-cs"/>
              </a:rPr>
              <a:t>th</a:t>
            </a:r>
            <a:r>
              <a:rPr kumimoji="0" lang="en-US" sz="2900" b="1" i="0" u="none" strike="noStrike" kern="1200" cap="none" spc="0" normalizeH="0" baseline="0" noProof="0">
                <a:ln>
                  <a:noFill/>
                </a:ln>
                <a:solidFill>
                  <a:srgbClr val="FF0000"/>
                </a:solidFill>
                <a:effectLst/>
                <a:uLnTx/>
                <a:uFillTx/>
                <a:latin typeface="Calibri"/>
                <a:ea typeface="+mn-ea"/>
                <a:cs typeface="+mn-cs"/>
              </a:rPr>
              <a:t> Grade Curriculum:</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Students explain who they are, where they come from, and where they want to go</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Students express themselves in writing, speaking, and other forms of communication</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Students use strategies to overcome a variety of academic, professional, and personal barriers</a:t>
            </a:r>
          </a:p>
          <a:p>
            <a:pPr marL="342900" marR="0" lvl="0" indent="-342900" algn="l" defTabSz="914400" rtl="0" eaLnBrk="1" fontAlgn="auto" latinLnBrk="0" hangingPunct="1">
              <a:lnSpc>
                <a:spcPts val="2400"/>
              </a:lnSpc>
              <a:spcBef>
                <a:spcPts val="300"/>
              </a:spcBef>
              <a:spcAft>
                <a:spcPts val="300"/>
              </a:spcAft>
              <a:buClrTx/>
              <a:buSzTx/>
              <a:buFont typeface="Arial" pitchFamily="34" charset="0"/>
              <a:buChar char="•"/>
              <a:tabLst/>
              <a:defRPr/>
            </a:pPr>
            <a:endParaRPr kumimoji="0" lang="en-US" sz="2900" b="0" i="0" u="none" strike="noStrike" kern="1200" cap="none" spc="0" normalizeH="0" baseline="0" noProof="0">
              <a:ln>
                <a:noFill/>
              </a:ln>
              <a:solidFill>
                <a:srgbClr val="675C53"/>
              </a:solidFill>
              <a:effectLst/>
              <a:uLnTx/>
              <a:uFillTx/>
              <a:latin typeface="Calibri"/>
              <a:ea typeface="+mn-ea"/>
              <a:cs typeface="+mn-cs"/>
            </a:endParaRP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r>
              <a:rPr kumimoji="0" lang="en-US" sz="2900" b="1" i="0" u="none" strike="noStrike" kern="1200" cap="none" spc="0" normalizeH="0" baseline="0" noProof="0">
                <a:ln>
                  <a:noFill/>
                </a:ln>
                <a:solidFill>
                  <a:srgbClr val="FF0000"/>
                </a:solidFill>
                <a:effectLst/>
                <a:uLnTx/>
                <a:uFillTx/>
                <a:latin typeface="Calibri"/>
                <a:ea typeface="+mn-ea"/>
                <a:cs typeface="+mn-cs"/>
              </a:rPr>
              <a:t>Major Assessments</a:t>
            </a:r>
            <a:r>
              <a:rPr kumimoji="0" lang="en-US" sz="2900" b="0" i="0" u="none" strike="noStrike" kern="1200" cap="none" spc="0" normalizeH="0" baseline="0" noProof="0">
                <a:ln>
                  <a:noFill/>
                </a:ln>
                <a:solidFill>
                  <a:srgbClr val="FF0000"/>
                </a:solidFill>
                <a:effectLst/>
                <a:uLnTx/>
                <a:uFillTx/>
                <a:latin typeface="Calibri"/>
                <a:ea typeface="+mn-ea"/>
                <a:cs typeface="+mn-cs"/>
              </a:rPr>
              <a:t>:</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High School Academic Planning</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PSAT or ASPIRE Test </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Community Advocacy</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Career Research</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Mock Job Interview</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Mock College Fair</a:t>
            </a:r>
          </a:p>
          <a:p>
            <a:pPr marL="342900" marR="0" lvl="0" indent="-342900" algn="l" defTabSz="914400" rtl="0" eaLnBrk="1" fontAlgn="auto" latinLnBrk="0" hangingPunct="1">
              <a:lnSpc>
                <a:spcPts val="2400"/>
              </a:lnSpc>
              <a:spcBef>
                <a:spcPts val="300"/>
              </a:spcBef>
              <a:spcAft>
                <a:spcPts val="300"/>
              </a:spcAft>
              <a:buClrTx/>
              <a:buSzTx/>
              <a:buFontTx/>
              <a:buChar char="•"/>
              <a:tabLst/>
              <a:defRPr/>
            </a:pPr>
            <a:r>
              <a:rPr kumimoji="0" lang="en-US" sz="2900" b="0" i="0" u="none" strike="noStrike" kern="1200" cap="none" spc="0" normalizeH="0" baseline="0" noProof="0">
                <a:ln>
                  <a:noFill/>
                </a:ln>
                <a:solidFill>
                  <a:srgbClr val="675C53"/>
                </a:solidFill>
                <a:effectLst/>
                <a:uLnTx/>
                <a:uFillTx/>
                <a:latin typeface="Calibri"/>
                <a:ea typeface="+mn-ea"/>
                <a:cs typeface="+mn-cs"/>
              </a:rPr>
              <a:t>Researching Career and College Costs vs Earning Potential</a:t>
            </a:r>
          </a:p>
          <a:p>
            <a:pPr marL="0" marR="0" lvl="0" indent="0" algn="l" defTabSz="914400" rtl="0" eaLnBrk="1" fontAlgn="auto" latinLnBrk="0" hangingPunct="1">
              <a:lnSpc>
                <a:spcPts val="2400"/>
              </a:lnSpc>
              <a:spcBef>
                <a:spcPts val="300"/>
              </a:spcBef>
              <a:spcAft>
                <a:spcPts val="300"/>
              </a:spcAft>
              <a:buClrTx/>
              <a:buSzTx/>
              <a:buFont typeface="Arial" pitchFamily="34" charset="0"/>
              <a:buNone/>
              <a:tabLst/>
              <a:defRPr/>
            </a:pPr>
            <a:endParaRPr kumimoji="0" lang="en-US" sz="2200" b="0" i="0" u="none" strike="noStrike" kern="1200" cap="none" spc="0" normalizeH="0" baseline="0" noProof="0">
              <a:ln>
                <a:noFill/>
              </a:ln>
              <a:solidFill>
                <a:srgbClr val="404040"/>
              </a:solidFill>
              <a:effectLst/>
              <a:uLnTx/>
              <a:uFillTx/>
              <a:latin typeface="Calibri"/>
              <a:ea typeface="+mn-ea"/>
              <a:cs typeface="+mn-cs"/>
            </a:endParaRPr>
          </a:p>
        </p:txBody>
      </p:sp>
    </p:spTree>
    <p:extLst>
      <p:ext uri="{BB962C8B-B14F-4D97-AF65-F5344CB8AC3E}">
        <p14:creationId xmlns:p14="http://schemas.microsoft.com/office/powerpoint/2010/main" val="22402686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3621d849-1d85-4948-9658-44f301616f5b"/>
    <pa012bcd25844f04ad2790d9cf54195a xmlns="7cf4798d-7b9b-431c-90b1-2486f183478b">
      <Terms xmlns="http://schemas.microsoft.com/office/infopath/2007/PartnerControls"/>
    </pa012bcd25844f04ad2790d9cf54195a>
    <bb773916ca7745d6baed4f65ae09dc47 xmlns="7cf4798d-7b9b-431c-90b1-2486f183478b">
      <Terms xmlns="http://schemas.microsoft.com/office/infopath/2007/PartnerControls"/>
    </bb773916ca7745d6baed4f65ae09dc47>
    <p055f8521ab54deabd84675e3d653c40 xmlns="7cf4798d-7b9b-431c-90b1-2486f183478b">
      <Terms xmlns="http://schemas.microsoft.com/office/infopath/2007/PartnerControls"/>
    </p055f8521ab54deabd84675e3d653c40>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017A0A1499174A4A81F35F36A89FC1AA" ma:contentTypeVersion="15" ma:contentTypeDescription="Create a new document." ma:contentTypeScope="" ma:versionID="9e41b8ffed7e3f4b627abf68af892aaf">
  <xsd:schema xmlns:xsd="http://www.w3.org/2001/XMLSchema" xmlns:xs="http://www.w3.org/2001/XMLSchema" xmlns:p="http://schemas.microsoft.com/office/2006/metadata/properties" xmlns:ns2="7cf4798d-7b9b-431c-90b1-2486f183478b" xmlns:ns3="3621d849-1d85-4948-9658-44f301616f5b" targetNamespace="http://schemas.microsoft.com/office/2006/metadata/properties" ma:root="true" ma:fieldsID="caf8a03aa6c172698c68c67417eeda9d" ns2:_="" ns3:_="">
    <xsd:import namespace="7cf4798d-7b9b-431c-90b1-2486f183478b"/>
    <xsd:import namespace="3621d849-1d85-4948-9658-44f301616f5b"/>
    <xsd:element name="properties">
      <xsd:complexType>
        <xsd:sequence>
          <xsd:element name="documentManagement">
            <xsd:complexType>
              <xsd:all>
                <xsd:element ref="ns2:bb773916ca7745d6baed4f65ae09dc47" minOccurs="0"/>
                <xsd:element ref="ns2:p055f8521ab54deabd84675e3d653c40" minOccurs="0"/>
                <xsd:element ref="ns2:pa012bcd25844f04ad2790d9cf54195a" minOccurs="0"/>
                <xsd:element ref="ns3:TaxCatchAll" minOccurs="0"/>
                <xsd:element ref="ns2:MediaServiceMetadata" minOccurs="0"/>
                <xsd:element ref="ns2:MediaServiceFastMetadata" minOccurs="0"/>
                <xsd:element ref="ns3:SharedWithUsers" minOccurs="0"/>
                <xsd:element ref="ns3:SharedWithDetails" minOccurs="0"/>
                <xsd:element ref="ns2:MediaServiceAutoTags" minOccurs="0"/>
                <xsd:element ref="ns2:MediaServiceEventHashCode" minOccurs="0"/>
                <xsd:element ref="ns2:MediaServiceGenerationTim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f4798d-7b9b-431c-90b1-2486f183478b" elementFormDefault="qualified">
    <xsd:import namespace="http://schemas.microsoft.com/office/2006/documentManagement/types"/>
    <xsd:import namespace="http://schemas.microsoft.com/office/infopath/2007/PartnerControls"/>
    <xsd:element name="bb773916ca7745d6baed4f65ae09dc47" ma:index="5" nillable="true" ma:taxonomy="true" ma:internalName="bb773916ca7745d6baed4f65ae09dc47" ma:taxonomyFieldName="Grade_x0020_Level" ma:displayName="Grade Level" ma:readOnly="false" ma:fieldId="{bb773916-ca77-45d6-baed-4f65ae09dc47}" ma:sspId="ab1d3890-787c-4e4b-9be9-b6d5ce80c2e7" ma:termSetId="d14f2c5a-be71-45b8-b7e6-7279c5e742fc" ma:anchorId="00000000-0000-0000-0000-000000000000" ma:open="false" ma:isKeyword="false">
      <xsd:complexType>
        <xsd:sequence>
          <xsd:element ref="pc:Terms" minOccurs="0" maxOccurs="1"/>
        </xsd:sequence>
      </xsd:complexType>
    </xsd:element>
    <xsd:element name="p055f8521ab54deabd84675e3d653c40" ma:index="7" nillable="true" ma:taxonomy="true" ma:internalName="p055f8521ab54deabd84675e3d653c40" ma:taxonomyFieldName="DocType" ma:displayName="DocType" ma:readOnly="false" ma:fieldId="{9055f852-1ab5-4dea-bd84-675e3d653c40}" ma:sspId="ab1d3890-787c-4e4b-9be9-b6d5ce80c2e7" ma:termSetId="559f71b9-e823-4f2d-8d05-eb320587f0d8" ma:anchorId="00000000-0000-0000-0000-000000000000" ma:open="false" ma:isKeyword="false">
      <xsd:complexType>
        <xsd:sequence>
          <xsd:element ref="pc:Terms" minOccurs="0" maxOccurs="1"/>
        </xsd:sequence>
      </xsd:complexType>
    </xsd:element>
    <xsd:element name="pa012bcd25844f04ad2790d9cf54195a" ma:index="9" nillable="true" ma:taxonomy="true" ma:internalName="pa012bcd25844f04ad2790d9cf54195a" ma:taxonomyFieldName="Year" ma:displayName="Year" ma:readOnly="false" ma:fieldId="{9a012bcd-2584-4f04-ad27-90d9cf54195a}" ma:sspId="ab1d3890-787c-4e4b-9be9-b6d5ce80c2e7" ma:termSetId="29897ef8-8628-4ad0-9f8f-983a3ff672fd" ma:anchorId="00000000-0000-0000-0000-000000000000" ma:open="false" ma:isKeyword="false">
      <xsd:complexType>
        <xsd:sequence>
          <xsd:element ref="pc:Terms" minOccurs="0" maxOccurs="1"/>
        </xsd:sequence>
      </xsd:complexType>
    </xsd:element>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AutoTags" ma:index="19" nillable="true" ma:displayName="MediaServiceAutoTags" ma:internalName="MediaServiceAutoTags"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MediaServiceAutoKeyPoints" ma:index="22" nillable="true" ma:displayName="MediaServiceAutoKeyPoints" ma:hidden="true" ma:internalName="MediaServiceAutoKeyPoints" ma:readOnly="true">
      <xsd:simpleType>
        <xsd:restriction base="dms:Note"/>
      </xsd:simpleType>
    </xsd:element>
    <xsd:element name="MediaServiceKeyPoints" ma:index="23"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621d849-1d85-4948-9658-44f301616f5b" elementFormDefault="qualified">
    <xsd:import namespace="http://schemas.microsoft.com/office/2006/documentManagement/types"/>
    <xsd:import namespace="http://schemas.microsoft.com/office/infopath/2007/PartnerControls"/>
    <xsd:element name="TaxCatchAll" ma:index="14" nillable="true" ma:displayName="Taxonomy Catch All Column" ma:description="" ma:hidden="true" ma:list="{7a349682-d511-4805-af81-b7ebe50e410f}" ma:internalName="TaxCatchAll" ma:showField="CatchAllData" ma:web="3621d849-1d85-4948-9658-44f301616f5b">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409523-EE07-462F-8B84-C31F3A20ED5A}">
  <ds:schemaRefs>
    <ds:schemaRef ds:uri="1df786f0-ec48-49ef-99ae-ff84f9c87c53"/>
    <ds:schemaRef ds:uri="3621d849-1d85-4948-9658-44f301616f5b"/>
    <ds:schemaRef ds:uri="7cf4798d-7b9b-431c-90b1-2486f183478b"/>
    <ds:schemaRef ds:uri="7dd0138d-9d85-4ac7-bdc3-3b9162e2368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1D37428D-9662-429D-89A8-1071E623FBBA}">
  <ds:schemaRefs>
    <ds:schemaRef ds:uri="http://schemas.microsoft.com/sharepoint/v3/contenttype/forms"/>
  </ds:schemaRefs>
</ds:datastoreItem>
</file>

<file path=customXml/itemProps3.xml><?xml version="1.0" encoding="utf-8"?>
<ds:datastoreItem xmlns:ds="http://schemas.openxmlformats.org/officeDocument/2006/customXml" ds:itemID="{A2A8F533-7392-437E-8A69-2DA85FEE7FB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f4798d-7b9b-431c-90b1-2486f183478b"/>
    <ds:schemaRef ds:uri="3621d849-1d85-4948-9658-44f301616f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30</Slides>
  <Notes>30</Notes>
  <HiddenSlides>0</HiddenSlides>
  <ScaleCrop>false</ScaleCrop>
  <HeadingPairs>
    <vt:vector size="4" baseType="variant">
      <vt:variant>
        <vt:lpstr>Theme</vt:lpstr>
      </vt:variant>
      <vt:variant>
        <vt:i4>2</vt:i4>
      </vt:variant>
      <vt:variant>
        <vt:lpstr>Slide Titles</vt:lpstr>
      </vt:variant>
      <vt:variant>
        <vt:i4>30</vt:i4>
      </vt:variant>
    </vt:vector>
  </HeadingPairs>
  <TitlesOfParts>
    <vt:vector size="32" baseType="lpstr">
      <vt:lpstr>Office Theme</vt:lpstr>
      <vt:lpstr>1_Office Theme</vt:lpstr>
      <vt:lpstr>PowerPoint Presentation</vt:lpstr>
      <vt:lpstr>Table of Contents</vt:lpstr>
      <vt:lpstr>Welcome</vt:lpstr>
      <vt:lpstr>PeerForward Curriculum</vt:lpstr>
      <vt:lpstr>Core Understandings</vt:lpstr>
      <vt:lpstr>Core Understandings</vt:lpstr>
      <vt:lpstr>Curriculum Goals and Major Assessments, By Grade Level</vt:lpstr>
      <vt:lpstr>9th Grade</vt:lpstr>
      <vt:lpstr>10th Grade</vt:lpstr>
      <vt:lpstr>11th Grade</vt:lpstr>
      <vt:lpstr>12th Grade</vt:lpstr>
      <vt:lpstr>Updates to the Curriculum</vt:lpstr>
      <vt:lpstr>Updates to the Curriculum</vt:lpstr>
      <vt:lpstr>What You Will Find in the Curriculum</vt:lpstr>
      <vt:lpstr>What You Will Find in the Curriculum</vt:lpstr>
      <vt:lpstr>What You Will Find in the Curriculum</vt:lpstr>
      <vt:lpstr>Curriculum Highlights</vt:lpstr>
      <vt:lpstr>Lesson Plan Overview</vt:lpstr>
      <vt:lpstr>Scope and Sequence Outlines the year’s learning for educators</vt:lpstr>
      <vt:lpstr>Curriculum Highlights  </vt:lpstr>
      <vt:lpstr>Curriculum Highlights, continued </vt:lpstr>
      <vt:lpstr>Common Core Alignments</vt:lpstr>
      <vt:lpstr>Common Core Alignment </vt:lpstr>
      <vt:lpstr>Tips for Successfully Implementing the Curriculum</vt:lpstr>
      <vt:lpstr>Implementation Tips</vt:lpstr>
      <vt:lpstr>Implementation Tips, Continued</vt:lpstr>
      <vt:lpstr>Implementation Tips, Continued</vt:lpstr>
      <vt:lpstr>Getting Started</vt:lpstr>
      <vt:lpstr>Implementation Tips, Continued</vt:lpstr>
      <vt:lpstr>More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Leader</dc:title>
  <dc:creator>Allen Goldberg</dc:creator>
  <cp:revision>53</cp:revision>
  <cp:lastPrinted>2018-03-14T17:00:40Z</cp:lastPrinted>
  <dcterms:created xsi:type="dcterms:W3CDTF">2015-03-05T21:06:03Z</dcterms:created>
  <dcterms:modified xsi:type="dcterms:W3CDTF">2020-04-23T17:45:17Z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0x010100017A0A1499174A4A81F35F36A89FC1AA</vt:lpwstr>
  </property>
  <property fmtid="{D5CDD505-2E9C-101B-9397-08002B2CF9AE}" pid="3" name="Grade Level">
    <vt:lpwstr/>
  </property>
  <property fmtid="{D5CDD505-2E9C-101B-9397-08002B2CF9AE}" pid="4" name="Year">
    <vt:lpwstr/>
  </property>
  <property fmtid="{D5CDD505-2E9C-101B-9397-08002B2CF9AE}" pid="5" name="DocType">
    <vt:lpwstr/>
  </property>
</Properties>
</file>